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Heebo" panose="020B0604020202020204" charset="-79"/>
      <p:regular r:id="rId24"/>
    </p:embeddedFont>
    <p:embeddedFont>
      <p:font typeface="Heebo Bold" panose="020B0604020202020204" charset="-79"/>
      <p:regular r:id="rId25"/>
    </p:embeddedFont>
    <p:embeddedFont>
      <p:font typeface="Heebo Medium" panose="020B0604020202020204" charset="-79"/>
      <p:regular r:id="rId26"/>
    </p:embeddedFont>
    <p:embeddedFont>
      <p:font typeface="Mukta Mahee" panose="020B0604020202020204" charset="0"/>
      <p:regular r:id="rId27"/>
    </p:embeddedFont>
    <p:embeddedFont>
      <p:font typeface="Mukta Mahee Bold" panose="020B0604020202020204" charset="0"/>
      <p:regular r:id="rId28"/>
    </p:embeddedFont>
    <p:embeddedFont>
      <p:font typeface="Open Sans Bold" panose="020B0604020202020204" charset="0"/>
      <p:regular r:id="rId29"/>
    </p:embeddedFont>
    <p:embeddedFont>
      <p:font typeface="Times New Roman" panose="02020603050405020304" pitchFamily="18" charset="0"/>
      <p:regular r:id="rId30"/>
    </p:embeddedFont>
    <p:embeddedFont>
      <p:font typeface="Times New Roman Bold" panose="02020803070505020304" pitchFamily="18"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85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novazi/Credit-Risk-Analysis-and-Prediction" TargetMode="External"/><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0.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22.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879400" y="2188449"/>
            <a:ext cx="16834000" cy="4021851"/>
            <a:chOff x="0" y="0"/>
            <a:chExt cx="4433646" cy="1059253"/>
          </a:xfrm>
        </p:grpSpPr>
        <p:sp>
          <p:nvSpPr>
            <p:cNvPr id="3" name="Freeform 3"/>
            <p:cNvSpPr/>
            <p:nvPr/>
          </p:nvSpPr>
          <p:spPr>
            <a:xfrm>
              <a:off x="0" y="0"/>
              <a:ext cx="4433646" cy="1059253"/>
            </a:xfrm>
            <a:custGeom>
              <a:avLst/>
              <a:gdLst/>
              <a:ahLst/>
              <a:cxnLst/>
              <a:rect l="l" t="t" r="r" b="b"/>
              <a:pathLst>
                <a:path w="4433646" h="1059253">
                  <a:moveTo>
                    <a:pt x="0" y="0"/>
                  </a:moveTo>
                  <a:lnTo>
                    <a:pt x="4433646" y="0"/>
                  </a:lnTo>
                  <a:lnTo>
                    <a:pt x="4433646" y="1059253"/>
                  </a:lnTo>
                  <a:lnTo>
                    <a:pt x="0" y="1059253"/>
                  </a:lnTo>
                  <a:close/>
                </a:path>
              </a:pathLst>
            </a:custGeom>
            <a:solidFill>
              <a:srgbClr val="87A3C4"/>
            </a:solidFill>
          </p:spPr>
        </p:sp>
        <p:sp>
          <p:nvSpPr>
            <p:cNvPr id="4" name="TextBox 4"/>
            <p:cNvSpPr txBox="1"/>
            <p:nvPr/>
          </p:nvSpPr>
          <p:spPr>
            <a:xfrm>
              <a:off x="0" y="-9525"/>
              <a:ext cx="4433646" cy="106877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727000" y="2036049"/>
            <a:ext cx="16834000" cy="4021851"/>
            <a:chOff x="0" y="0"/>
            <a:chExt cx="4433646" cy="1059253"/>
          </a:xfrm>
        </p:grpSpPr>
        <p:sp>
          <p:nvSpPr>
            <p:cNvPr id="6" name="Freeform 6"/>
            <p:cNvSpPr/>
            <p:nvPr/>
          </p:nvSpPr>
          <p:spPr>
            <a:xfrm>
              <a:off x="0" y="0"/>
              <a:ext cx="4433646" cy="1059253"/>
            </a:xfrm>
            <a:custGeom>
              <a:avLst/>
              <a:gdLst/>
              <a:ahLst/>
              <a:cxnLst/>
              <a:rect l="l" t="t" r="r" b="b"/>
              <a:pathLst>
                <a:path w="4433646" h="1059253">
                  <a:moveTo>
                    <a:pt x="0" y="0"/>
                  </a:moveTo>
                  <a:lnTo>
                    <a:pt x="4433646" y="0"/>
                  </a:lnTo>
                  <a:lnTo>
                    <a:pt x="4433646" y="1059253"/>
                  </a:lnTo>
                  <a:lnTo>
                    <a:pt x="0" y="1059253"/>
                  </a:lnTo>
                  <a:close/>
                </a:path>
              </a:pathLst>
            </a:custGeom>
            <a:solidFill>
              <a:srgbClr val="B7CADB"/>
            </a:solidFill>
          </p:spPr>
        </p:sp>
        <p:sp>
          <p:nvSpPr>
            <p:cNvPr id="7" name="TextBox 7"/>
            <p:cNvSpPr txBox="1"/>
            <p:nvPr/>
          </p:nvSpPr>
          <p:spPr>
            <a:xfrm>
              <a:off x="0" y="-9525"/>
              <a:ext cx="4433646" cy="1068778"/>
            </a:xfrm>
            <a:prstGeom prst="rect">
              <a:avLst/>
            </a:prstGeom>
          </p:spPr>
          <p:txBody>
            <a:bodyPr lIns="50800" tIns="50800" rIns="50800" bIns="50800" rtlCol="0" anchor="ctr"/>
            <a:lstStyle/>
            <a:p>
              <a:pPr algn="ctr">
                <a:lnSpc>
                  <a:spcPts val="3100"/>
                </a:lnSpc>
              </a:pPr>
              <a:endParaRPr/>
            </a:p>
          </p:txBody>
        </p:sp>
      </p:grpSp>
      <p:grpSp>
        <p:nvGrpSpPr>
          <p:cNvPr id="8" name="Group 8"/>
          <p:cNvGrpSpPr/>
          <p:nvPr/>
        </p:nvGrpSpPr>
        <p:grpSpPr>
          <a:xfrm>
            <a:off x="5001247" y="4905506"/>
            <a:ext cx="8285506" cy="596900"/>
            <a:chOff x="0" y="0"/>
            <a:chExt cx="2182191" cy="157208"/>
          </a:xfrm>
        </p:grpSpPr>
        <p:sp>
          <p:nvSpPr>
            <p:cNvPr id="9" name="Freeform 9"/>
            <p:cNvSpPr/>
            <p:nvPr/>
          </p:nvSpPr>
          <p:spPr>
            <a:xfrm>
              <a:off x="0" y="0"/>
              <a:ext cx="2182191" cy="157208"/>
            </a:xfrm>
            <a:custGeom>
              <a:avLst/>
              <a:gdLst/>
              <a:ahLst/>
              <a:cxnLst/>
              <a:rect l="l" t="t" r="r" b="b"/>
              <a:pathLst>
                <a:path w="2182191" h="157208">
                  <a:moveTo>
                    <a:pt x="0" y="0"/>
                  </a:moveTo>
                  <a:lnTo>
                    <a:pt x="2182191" y="0"/>
                  </a:lnTo>
                  <a:lnTo>
                    <a:pt x="2182191" y="157208"/>
                  </a:lnTo>
                  <a:lnTo>
                    <a:pt x="0" y="157208"/>
                  </a:lnTo>
                  <a:close/>
                </a:path>
              </a:pathLst>
            </a:custGeom>
            <a:solidFill>
              <a:srgbClr val="EFEFEF"/>
            </a:solidFill>
          </p:spPr>
        </p:sp>
        <p:sp>
          <p:nvSpPr>
            <p:cNvPr id="10" name="TextBox 10"/>
            <p:cNvSpPr txBox="1"/>
            <p:nvPr/>
          </p:nvSpPr>
          <p:spPr>
            <a:xfrm>
              <a:off x="0" y="-28575"/>
              <a:ext cx="2182191" cy="18578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280416" y="3188014"/>
            <a:ext cx="11727169" cy="596900"/>
            <a:chOff x="0" y="0"/>
            <a:chExt cx="3088637" cy="157208"/>
          </a:xfrm>
        </p:grpSpPr>
        <p:sp>
          <p:nvSpPr>
            <p:cNvPr id="12" name="Freeform 12"/>
            <p:cNvSpPr/>
            <p:nvPr/>
          </p:nvSpPr>
          <p:spPr>
            <a:xfrm>
              <a:off x="0" y="0"/>
              <a:ext cx="3088637" cy="157208"/>
            </a:xfrm>
            <a:custGeom>
              <a:avLst/>
              <a:gdLst/>
              <a:ahLst/>
              <a:cxnLst/>
              <a:rect l="l" t="t" r="r" b="b"/>
              <a:pathLst>
                <a:path w="3088637" h="157208">
                  <a:moveTo>
                    <a:pt x="0" y="0"/>
                  </a:moveTo>
                  <a:lnTo>
                    <a:pt x="3088637" y="0"/>
                  </a:lnTo>
                  <a:lnTo>
                    <a:pt x="3088637" y="157208"/>
                  </a:lnTo>
                  <a:lnTo>
                    <a:pt x="0" y="157208"/>
                  </a:lnTo>
                  <a:close/>
                </a:path>
              </a:pathLst>
            </a:custGeom>
            <a:solidFill>
              <a:srgbClr val="EFEFEF"/>
            </a:solidFill>
          </p:spPr>
        </p:sp>
        <p:sp>
          <p:nvSpPr>
            <p:cNvPr id="13" name="TextBox 13"/>
            <p:cNvSpPr txBox="1"/>
            <p:nvPr/>
          </p:nvSpPr>
          <p:spPr>
            <a:xfrm>
              <a:off x="0" y="-28575"/>
              <a:ext cx="3088637" cy="185783"/>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5784806" y="4051737"/>
            <a:ext cx="4538797" cy="4538797"/>
          </a:xfrm>
          <a:custGeom>
            <a:avLst/>
            <a:gdLst/>
            <a:ahLst/>
            <a:cxnLst/>
            <a:rect l="l" t="t" r="r" b="b"/>
            <a:pathLst>
              <a:path w="4538797" h="4538797">
                <a:moveTo>
                  <a:pt x="0" y="0"/>
                </a:moveTo>
                <a:lnTo>
                  <a:pt x="4538797" y="0"/>
                </a:lnTo>
                <a:lnTo>
                  <a:pt x="4538797" y="4538797"/>
                </a:lnTo>
                <a:lnTo>
                  <a:pt x="0" y="45387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427502" y="8889689"/>
            <a:ext cx="1427502" cy="1397311"/>
          </a:xfrm>
          <a:custGeom>
            <a:avLst/>
            <a:gdLst/>
            <a:ahLst/>
            <a:cxnLst/>
            <a:rect l="l" t="t" r="r" b="b"/>
            <a:pathLst>
              <a:path w="1427502" h="1397311">
                <a:moveTo>
                  <a:pt x="0" y="0"/>
                </a:moveTo>
                <a:lnTo>
                  <a:pt x="1427503" y="0"/>
                </a:lnTo>
                <a:lnTo>
                  <a:pt x="1427503"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6" name="Freeform 16"/>
          <p:cNvSpPr/>
          <p:nvPr/>
        </p:nvSpPr>
        <p:spPr>
          <a:xfrm>
            <a:off x="0" y="7492379"/>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7" name="Freeform 17"/>
          <p:cNvSpPr/>
          <p:nvPr/>
        </p:nvSpPr>
        <p:spPr>
          <a:xfrm>
            <a:off x="14912158" y="708998"/>
            <a:ext cx="2347142" cy="639403"/>
          </a:xfrm>
          <a:custGeom>
            <a:avLst/>
            <a:gdLst/>
            <a:ahLst/>
            <a:cxnLst/>
            <a:rect l="l" t="t" r="r" b="b"/>
            <a:pathLst>
              <a:path w="2347142" h="639403">
                <a:moveTo>
                  <a:pt x="0" y="0"/>
                </a:moveTo>
                <a:lnTo>
                  <a:pt x="2347142" y="0"/>
                </a:lnTo>
                <a:lnTo>
                  <a:pt x="2347142" y="639404"/>
                </a:lnTo>
                <a:lnTo>
                  <a:pt x="0" y="639404"/>
                </a:lnTo>
                <a:lnTo>
                  <a:pt x="0" y="0"/>
                </a:lnTo>
                <a:close/>
              </a:path>
            </a:pathLst>
          </a:custGeom>
          <a:blipFill>
            <a:blip r:embed="rId6"/>
            <a:stretch>
              <a:fillRect l="-4161" t="-61256" r="-4161" b="-62412"/>
            </a:stretch>
          </a:blipFill>
        </p:spPr>
      </p:sp>
      <p:sp>
        <p:nvSpPr>
          <p:cNvPr id="18" name="Freeform 18"/>
          <p:cNvSpPr/>
          <p:nvPr/>
        </p:nvSpPr>
        <p:spPr>
          <a:xfrm>
            <a:off x="1034869" y="636067"/>
            <a:ext cx="785266" cy="785266"/>
          </a:xfrm>
          <a:custGeom>
            <a:avLst/>
            <a:gdLst/>
            <a:ahLst/>
            <a:cxnLst/>
            <a:rect l="l" t="t" r="r" b="b"/>
            <a:pathLst>
              <a:path w="785266" h="785266">
                <a:moveTo>
                  <a:pt x="0" y="0"/>
                </a:moveTo>
                <a:lnTo>
                  <a:pt x="785266" y="0"/>
                </a:lnTo>
                <a:lnTo>
                  <a:pt x="785266" y="785266"/>
                </a:lnTo>
                <a:lnTo>
                  <a:pt x="0" y="785266"/>
                </a:lnTo>
                <a:lnTo>
                  <a:pt x="0" y="0"/>
                </a:lnTo>
                <a:close/>
              </a:path>
            </a:pathLst>
          </a:custGeom>
          <a:blipFill>
            <a:blip r:embed="rId7"/>
            <a:stretch>
              <a:fillRect/>
            </a:stretch>
          </a:blipFill>
        </p:spPr>
      </p:sp>
      <p:sp>
        <p:nvSpPr>
          <p:cNvPr id="19" name="TextBox 19"/>
          <p:cNvSpPr txBox="1"/>
          <p:nvPr/>
        </p:nvSpPr>
        <p:spPr>
          <a:xfrm>
            <a:off x="2709620" y="2372160"/>
            <a:ext cx="12868761" cy="3311528"/>
          </a:xfrm>
          <a:prstGeom prst="rect">
            <a:avLst/>
          </a:prstGeom>
        </p:spPr>
        <p:txBody>
          <a:bodyPr lIns="0" tIns="0" rIns="0" bIns="0" rtlCol="0" anchor="t">
            <a:spAutoFit/>
          </a:bodyPr>
          <a:lstStyle/>
          <a:p>
            <a:pPr algn="ctr">
              <a:lnSpc>
                <a:spcPts val="13299"/>
              </a:lnSpc>
            </a:pPr>
            <a:r>
              <a:rPr lang="en-US" sz="9499">
                <a:solidFill>
                  <a:srgbClr val="000000"/>
                </a:solidFill>
                <a:latin typeface="Heebo Bold"/>
              </a:rPr>
              <a:t>CREDIT RISK PREDICTION</a:t>
            </a:r>
          </a:p>
        </p:txBody>
      </p:sp>
      <p:sp>
        <p:nvSpPr>
          <p:cNvPr id="20" name="TextBox 20"/>
          <p:cNvSpPr txBox="1"/>
          <p:nvPr/>
        </p:nvSpPr>
        <p:spPr>
          <a:xfrm>
            <a:off x="6412615" y="6362700"/>
            <a:ext cx="5462770" cy="679450"/>
          </a:xfrm>
          <a:prstGeom prst="rect">
            <a:avLst/>
          </a:prstGeom>
        </p:spPr>
        <p:txBody>
          <a:bodyPr lIns="0" tIns="0" rIns="0" bIns="0" rtlCol="0" anchor="t">
            <a:spAutoFit/>
          </a:bodyPr>
          <a:lstStyle/>
          <a:p>
            <a:pPr algn="ctr">
              <a:lnSpc>
                <a:spcPts val="5599"/>
              </a:lnSpc>
            </a:pPr>
            <a:r>
              <a:rPr lang="en-US" sz="3999">
                <a:solidFill>
                  <a:srgbClr val="000000"/>
                </a:solidFill>
                <a:latin typeface="Heebo Bold"/>
              </a:rPr>
              <a:t>Nova Zidane Ibrahim</a:t>
            </a:r>
          </a:p>
        </p:txBody>
      </p:sp>
      <p:sp>
        <p:nvSpPr>
          <p:cNvPr id="21" name="TextBox 21"/>
          <p:cNvSpPr txBox="1"/>
          <p:nvPr/>
        </p:nvSpPr>
        <p:spPr>
          <a:xfrm>
            <a:off x="7144997" y="7204393"/>
            <a:ext cx="3998006" cy="537845"/>
          </a:xfrm>
          <a:prstGeom prst="rect">
            <a:avLst/>
          </a:prstGeom>
        </p:spPr>
        <p:txBody>
          <a:bodyPr lIns="0" tIns="0" rIns="0" bIns="0" rtlCol="0" anchor="t">
            <a:spAutoFit/>
          </a:bodyPr>
          <a:lstStyle/>
          <a:p>
            <a:pPr algn="ctr">
              <a:lnSpc>
                <a:spcPts val="4480"/>
              </a:lnSpc>
            </a:pPr>
            <a:r>
              <a:rPr lang="en-US" sz="3200">
                <a:solidFill>
                  <a:srgbClr val="000000"/>
                </a:solidFill>
                <a:latin typeface="Heebo"/>
              </a:rPr>
              <a:t>DATA SCIENTIST</a:t>
            </a:r>
          </a:p>
        </p:txBody>
      </p:sp>
      <p:sp>
        <p:nvSpPr>
          <p:cNvPr id="22" name="TextBox 22"/>
          <p:cNvSpPr txBox="1"/>
          <p:nvPr/>
        </p:nvSpPr>
        <p:spPr>
          <a:xfrm>
            <a:off x="5182140" y="7904480"/>
            <a:ext cx="7923721" cy="537845"/>
          </a:xfrm>
          <a:prstGeom prst="rect">
            <a:avLst/>
          </a:prstGeom>
        </p:spPr>
        <p:txBody>
          <a:bodyPr lIns="0" tIns="0" rIns="0" bIns="0" rtlCol="0" anchor="t">
            <a:spAutoFit/>
          </a:bodyPr>
          <a:lstStyle/>
          <a:p>
            <a:pPr algn="ctr">
              <a:lnSpc>
                <a:spcPts val="4480"/>
              </a:lnSpc>
            </a:pPr>
            <a:r>
              <a:rPr lang="en-US" sz="3200">
                <a:solidFill>
                  <a:srgbClr val="000000"/>
                </a:solidFill>
                <a:latin typeface="Heebo"/>
              </a:rPr>
              <a:t>PROJECT BASED INTERSHIP PROGRAM</a:t>
            </a:r>
          </a:p>
        </p:txBody>
      </p:sp>
      <p:sp>
        <p:nvSpPr>
          <p:cNvPr id="23" name="TextBox 23"/>
          <p:cNvSpPr txBox="1"/>
          <p:nvPr/>
        </p:nvSpPr>
        <p:spPr>
          <a:xfrm>
            <a:off x="8094815" y="8594725"/>
            <a:ext cx="2098370" cy="596900"/>
          </a:xfrm>
          <a:prstGeom prst="rect">
            <a:avLst/>
          </a:prstGeom>
        </p:spPr>
        <p:txBody>
          <a:bodyPr lIns="0" tIns="0" rIns="0" bIns="0" rtlCol="0" anchor="t">
            <a:spAutoFit/>
          </a:bodyPr>
          <a:lstStyle/>
          <a:p>
            <a:pPr algn="ctr">
              <a:lnSpc>
                <a:spcPts val="4899"/>
              </a:lnSpc>
            </a:pPr>
            <a:r>
              <a:rPr lang="en-US" sz="3499">
                <a:solidFill>
                  <a:srgbClr val="000000"/>
                </a:solidFill>
                <a:latin typeface="Heebo Bold"/>
              </a:rPr>
              <a:t>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4964125" y="1070124"/>
            <a:ext cx="8359749" cy="411013"/>
            <a:chOff x="0" y="0"/>
            <a:chExt cx="2201745" cy="108250"/>
          </a:xfrm>
        </p:grpSpPr>
        <p:sp>
          <p:nvSpPr>
            <p:cNvPr id="3" name="Freeform 3"/>
            <p:cNvSpPr/>
            <p:nvPr/>
          </p:nvSpPr>
          <p:spPr>
            <a:xfrm>
              <a:off x="0" y="0"/>
              <a:ext cx="2201745" cy="108250"/>
            </a:xfrm>
            <a:custGeom>
              <a:avLst/>
              <a:gdLst/>
              <a:ahLst/>
              <a:cxnLst/>
              <a:rect l="l" t="t" r="r" b="b"/>
              <a:pathLst>
                <a:path w="2201745" h="108250">
                  <a:moveTo>
                    <a:pt x="0" y="0"/>
                  </a:moveTo>
                  <a:lnTo>
                    <a:pt x="2201745" y="0"/>
                  </a:lnTo>
                  <a:lnTo>
                    <a:pt x="2201745" y="108250"/>
                  </a:lnTo>
                  <a:lnTo>
                    <a:pt x="0" y="108250"/>
                  </a:lnTo>
                  <a:close/>
                </a:path>
              </a:pathLst>
            </a:custGeom>
            <a:solidFill>
              <a:srgbClr val="B7CADB"/>
            </a:solidFill>
          </p:spPr>
        </p:sp>
        <p:sp>
          <p:nvSpPr>
            <p:cNvPr id="4" name="TextBox 4"/>
            <p:cNvSpPr txBox="1"/>
            <p:nvPr/>
          </p:nvSpPr>
          <p:spPr>
            <a:xfrm>
              <a:off x="0" y="-9525"/>
              <a:ext cx="2201745" cy="117775"/>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0" y="1481138"/>
            <a:ext cx="18288000" cy="8744516"/>
            <a:chOff x="0" y="0"/>
            <a:chExt cx="4816593" cy="2303082"/>
          </a:xfrm>
        </p:grpSpPr>
        <p:sp>
          <p:nvSpPr>
            <p:cNvPr id="6" name="Freeform 6"/>
            <p:cNvSpPr/>
            <p:nvPr/>
          </p:nvSpPr>
          <p:spPr>
            <a:xfrm>
              <a:off x="0" y="0"/>
              <a:ext cx="4816592" cy="2303082"/>
            </a:xfrm>
            <a:custGeom>
              <a:avLst/>
              <a:gdLst/>
              <a:ahLst/>
              <a:cxnLst/>
              <a:rect l="l" t="t" r="r" b="b"/>
              <a:pathLst>
                <a:path w="4816592" h="2303082">
                  <a:moveTo>
                    <a:pt x="0" y="0"/>
                  </a:moveTo>
                  <a:lnTo>
                    <a:pt x="4816592" y="0"/>
                  </a:lnTo>
                  <a:lnTo>
                    <a:pt x="4816592" y="2303082"/>
                  </a:lnTo>
                  <a:lnTo>
                    <a:pt x="0" y="2303082"/>
                  </a:lnTo>
                  <a:close/>
                </a:path>
              </a:pathLst>
            </a:custGeom>
            <a:solidFill>
              <a:srgbClr val="FAFAFA"/>
            </a:solidFill>
          </p:spPr>
        </p:sp>
        <p:sp>
          <p:nvSpPr>
            <p:cNvPr id="7" name="TextBox 7"/>
            <p:cNvSpPr txBox="1"/>
            <p:nvPr/>
          </p:nvSpPr>
          <p:spPr>
            <a:xfrm>
              <a:off x="0" y="-9525"/>
              <a:ext cx="4816593" cy="2312607"/>
            </a:xfrm>
            <a:prstGeom prst="rect">
              <a:avLst/>
            </a:prstGeom>
          </p:spPr>
          <p:txBody>
            <a:bodyPr lIns="50800" tIns="50800" rIns="50800" bIns="50800" rtlCol="0" anchor="ctr"/>
            <a:lstStyle/>
            <a:p>
              <a:pPr algn="ctr">
                <a:lnSpc>
                  <a:spcPts val="3100"/>
                </a:lnSpc>
              </a:pPr>
              <a:endParaRPr/>
            </a:p>
          </p:txBody>
        </p:sp>
      </p:grpSp>
      <p:grpSp>
        <p:nvGrpSpPr>
          <p:cNvPr id="8" name="Group 8"/>
          <p:cNvGrpSpPr/>
          <p:nvPr/>
        </p:nvGrpSpPr>
        <p:grpSpPr>
          <a:xfrm>
            <a:off x="17050418" y="9049203"/>
            <a:ext cx="770523" cy="7705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6022728" y="4212208"/>
            <a:ext cx="18304" cy="3532924"/>
          </a:xfrm>
          <a:prstGeom prst="line">
            <a:avLst/>
          </a:prstGeom>
          <a:ln w="38100" cap="rnd">
            <a:solidFill>
              <a:srgbClr val="B7CADB"/>
            </a:solidFill>
            <a:prstDash val="solid"/>
            <a:headEnd type="oval" w="lg" len="lg"/>
            <a:tailEnd type="oval" w="lg" len="lg"/>
          </a:ln>
        </p:spPr>
      </p:sp>
      <p:sp>
        <p:nvSpPr>
          <p:cNvPr id="12" name="AutoShape 12"/>
          <p:cNvSpPr/>
          <p:nvPr/>
        </p:nvSpPr>
        <p:spPr>
          <a:xfrm flipV="1">
            <a:off x="12246967" y="4212208"/>
            <a:ext cx="18304" cy="3532924"/>
          </a:xfrm>
          <a:prstGeom prst="line">
            <a:avLst/>
          </a:prstGeom>
          <a:ln w="38100" cap="rnd">
            <a:solidFill>
              <a:srgbClr val="B7CADB"/>
            </a:solidFill>
            <a:prstDash val="solid"/>
            <a:headEnd type="oval" w="lg" len="lg"/>
            <a:tailEnd type="oval" w="lg" len="lg"/>
          </a:ln>
        </p:spPr>
      </p:sp>
      <p:sp>
        <p:nvSpPr>
          <p:cNvPr id="13" name="Freeform 13"/>
          <p:cNvSpPr/>
          <p:nvPr/>
        </p:nvSpPr>
        <p:spPr>
          <a:xfrm>
            <a:off x="-1629762" y="6677399"/>
            <a:ext cx="3259524" cy="3259524"/>
          </a:xfrm>
          <a:custGeom>
            <a:avLst/>
            <a:gdLst/>
            <a:ahLst/>
            <a:cxnLst/>
            <a:rect l="l" t="t" r="r" b="b"/>
            <a:pathLst>
              <a:path w="3259524" h="3259524">
                <a:moveTo>
                  <a:pt x="0" y="0"/>
                </a:moveTo>
                <a:lnTo>
                  <a:pt x="3259524" y="0"/>
                </a:lnTo>
                <a:lnTo>
                  <a:pt x="3259524" y="3259523"/>
                </a:lnTo>
                <a:lnTo>
                  <a:pt x="0" y="3259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6860498" y="2284268"/>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5" name="Freeform 15"/>
          <p:cNvSpPr/>
          <p:nvPr/>
        </p:nvSpPr>
        <p:spPr>
          <a:xfrm>
            <a:off x="15432995" y="886957"/>
            <a:ext cx="1427502" cy="1397311"/>
          </a:xfrm>
          <a:custGeom>
            <a:avLst/>
            <a:gdLst/>
            <a:ahLst/>
            <a:cxnLst/>
            <a:rect l="l" t="t" r="r" b="b"/>
            <a:pathLst>
              <a:path w="1427502" h="1397311">
                <a:moveTo>
                  <a:pt x="0" y="0"/>
                </a:moveTo>
                <a:lnTo>
                  <a:pt x="1427503" y="0"/>
                </a:lnTo>
                <a:lnTo>
                  <a:pt x="1427503"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6" name="Freeform 16"/>
          <p:cNvSpPr/>
          <p:nvPr/>
        </p:nvSpPr>
        <p:spPr>
          <a:xfrm>
            <a:off x="1651604" y="7674164"/>
            <a:ext cx="5708583" cy="2262758"/>
          </a:xfrm>
          <a:custGeom>
            <a:avLst/>
            <a:gdLst/>
            <a:ahLst/>
            <a:cxnLst/>
            <a:rect l="l" t="t" r="r" b="b"/>
            <a:pathLst>
              <a:path w="5708583" h="2262758">
                <a:moveTo>
                  <a:pt x="0" y="0"/>
                </a:moveTo>
                <a:lnTo>
                  <a:pt x="5708584" y="0"/>
                </a:lnTo>
                <a:lnTo>
                  <a:pt x="5708584" y="2262758"/>
                </a:lnTo>
                <a:lnTo>
                  <a:pt x="0" y="2262758"/>
                </a:lnTo>
                <a:lnTo>
                  <a:pt x="0" y="0"/>
                </a:lnTo>
                <a:close/>
              </a:path>
            </a:pathLst>
          </a:custGeom>
          <a:blipFill>
            <a:blip r:embed="rId6"/>
            <a:stretch>
              <a:fillRect/>
            </a:stretch>
          </a:blipFill>
          <a:ln w="38100" cap="sq">
            <a:solidFill>
              <a:srgbClr val="000000"/>
            </a:solidFill>
            <a:prstDash val="solid"/>
            <a:miter/>
          </a:ln>
        </p:spPr>
      </p:sp>
      <p:sp>
        <p:nvSpPr>
          <p:cNvPr id="17" name="Freeform 17"/>
          <p:cNvSpPr/>
          <p:nvPr/>
        </p:nvSpPr>
        <p:spPr>
          <a:xfrm>
            <a:off x="1651604" y="4964522"/>
            <a:ext cx="5708583" cy="2262758"/>
          </a:xfrm>
          <a:custGeom>
            <a:avLst/>
            <a:gdLst/>
            <a:ahLst/>
            <a:cxnLst/>
            <a:rect l="l" t="t" r="r" b="b"/>
            <a:pathLst>
              <a:path w="5708583" h="2262758">
                <a:moveTo>
                  <a:pt x="0" y="0"/>
                </a:moveTo>
                <a:lnTo>
                  <a:pt x="5708584" y="0"/>
                </a:lnTo>
                <a:lnTo>
                  <a:pt x="5708584" y="2262759"/>
                </a:lnTo>
                <a:lnTo>
                  <a:pt x="0" y="2262759"/>
                </a:lnTo>
                <a:lnTo>
                  <a:pt x="0" y="0"/>
                </a:lnTo>
                <a:close/>
              </a:path>
            </a:pathLst>
          </a:custGeom>
          <a:blipFill>
            <a:blip r:embed="rId7"/>
            <a:stretch>
              <a:fillRect/>
            </a:stretch>
          </a:blipFill>
          <a:ln w="38100" cap="sq">
            <a:solidFill>
              <a:srgbClr val="000000"/>
            </a:solidFill>
            <a:prstDash val="solid"/>
            <a:miter/>
          </a:ln>
        </p:spPr>
      </p:sp>
      <p:sp>
        <p:nvSpPr>
          <p:cNvPr id="18" name="Freeform 18"/>
          <p:cNvSpPr/>
          <p:nvPr/>
        </p:nvSpPr>
        <p:spPr>
          <a:xfrm>
            <a:off x="1651604" y="2254881"/>
            <a:ext cx="5708583" cy="2262758"/>
          </a:xfrm>
          <a:custGeom>
            <a:avLst/>
            <a:gdLst/>
            <a:ahLst/>
            <a:cxnLst/>
            <a:rect l="l" t="t" r="r" b="b"/>
            <a:pathLst>
              <a:path w="5708583" h="2262758">
                <a:moveTo>
                  <a:pt x="0" y="0"/>
                </a:moveTo>
                <a:lnTo>
                  <a:pt x="5708584" y="0"/>
                </a:lnTo>
                <a:lnTo>
                  <a:pt x="5708584" y="2262758"/>
                </a:lnTo>
                <a:lnTo>
                  <a:pt x="0" y="2262758"/>
                </a:lnTo>
                <a:lnTo>
                  <a:pt x="0" y="0"/>
                </a:lnTo>
                <a:close/>
              </a:path>
            </a:pathLst>
          </a:custGeom>
          <a:blipFill>
            <a:blip r:embed="rId8"/>
            <a:stretch>
              <a:fillRect/>
            </a:stretch>
          </a:blipFill>
          <a:ln w="38100" cap="sq">
            <a:solidFill>
              <a:srgbClr val="000000"/>
            </a:solidFill>
            <a:prstDash val="solid"/>
            <a:miter/>
          </a:ln>
        </p:spPr>
      </p:sp>
      <p:sp>
        <p:nvSpPr>
          <p:cNvPr id="19" name="TextBox 19"/>
          <p:cNvSpPr txBox="1"/>
          <p:nvPr/>
        </p:nvSpPr>
        <p:spPr>
          <a:xfrm>
            <a:off x="5411862" y="461962"/>
            <a:ext cx="7464276" cy="1019175"/>
          </a:xfrm>
          <a:prstGeom prst="rect">
            <a:avLst/>
          </a:prstGeom>
        </p:spPr>
        <p:txBody>
          <a:bodyPr lIns="0" tIns="0" rIns="0" bIns="0" rtlCol="0" anchor="t">
            <a:spAutoFit/>
          </a:bodyPr>
          <a:lstStyle/>
          <a:p>
            <a:pPr algn="ctr">
              <a:lnSpc>
                <a:spcPts val="8399"/>
              </a:lnSpc>
            </a:pPr>
            <a:r>
              <a:rPr lang="en-US" sz="5999">
                <a:solidFill>
                  <a:srgbClr val="000000"/>
                </a:solidFill>
                <a:latin typeface="Heebo Bold"/>
              </a:rPr>
              <a:t>Categorical Variables</a:t>
            </a:r>
          </a:p>
        </p:txBody>
      </p:sp>
      <p:sp>
        <p:nvSpPr>
          <p:cNvPr id="20" name="TextBox 20"/>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06</a:t>
            </a:r>
          </a:p>
        </p:txBody>
      </p:sp>
      <p:grpSp>
        <p:nvGrpSpPr>
          <p:cNvPr id="21" name="Group 21"/>
          <p:cNvGrpSpPr/>
          <p:nvPr/>
        </p:nvGrpSpPr>
        <p:grpSpPr>
          <a:xfrm>
            <a:off x="10005309" y="2736526"/>
            <a:ext cx="5741658" cy="1299469"/>
            <a:chOff x="0" y="0"/>
            <a:chExt cx="1512206" cy="342247"/>
          </a:xfrm>
        </p:grpSpPr>
        <p:sp>
          <p:nvSpPr>
            <p:cNvPr id="22" name="Freeform 22"/>
            <p:cNvSpPr/>
            <p:nvPr/>
          </p:nvSpPr>
          <p:spPr>
            <a:xfrm>
              <a:off x="0" y="0"/>
              <a:ext cx="1512206" cy="342247"/>
            </a:xfrm>
            <a:custGeom>
              <a:avLst/>
              <a:gdLst/>
              <a:ahLst/>
              <a:cxnLst/>
              <a:rect l="l" t="t" r="r" b="b"/>
              <a:pathLst>
                <a:path w="1512206" h="342247">
                  <a:moveTo>
                    <a:pt x="68767" y="0"/>
                  </a:moveTo>
                  <a:lnTo>
                    <a:pt x="1443439" y="0"/>
                  </a:lnTo>
                  <a:cubicBezTo>
                    <a:pt x="1481418" y="0"/>
                    <a:pt x="1512206" y="30788"/>
                    <a:pt x="1512206" y="68767"/>
                  </a:cubicBezTo>
                  <a:lnTo>
                    <a:pt x="1512206" y="273480"/>
                  </a:lnTo>
                  <a:cubicBezTo>
                    <a:pt x="1512206" y="311459"/>
                    <a:pt x="1481418" y="342247"/>
                    <a:pt x="1443439" y="342247"/>
                  </a:cubicBezTo>
                  <a:lnTo>
                    <a:pt x="68767" y="342247"/>
                  </a:lnTo>
                  <a:cubicBezTo>
                    <a:pt x="30788" y="342247"/>
                    <a:pt x="0" y="311459"/>
                    <a:pt x="0" y="273480"/>
                  </a:cubicBezTo>
                  <a:lnTo>
                    <a:pt x="0" y="68767"/>
                  </a:lnTo>
                  <a:cubicBezTo>
                    <a:pt x="0" y="30788"/>
                    <a:pt x="30788" y="0"/>
                    <a:pt x="68767" y="0"/>
                  </a:cubicBezTo>
                  <a:close/>
                </a:path>
              </a:pathLst>
            </a:custGeom>
            <a:solidFill>
              <a:srgbClr val="010101"/>
            </a:solidFill>
          </p:spPr>
        </p:sp>
        <p:sp>
          <p:nvSpPr>
            <p:cNvPr id="23" name="TextBox 23"/>
            <p:cNvSpPr txBox="1"/>
            <p:nvPr/>
          </p:nvSpPr>
          <p:spPr>
            <a:xfrm>
              <a:off x="0" y="-9525"/>
              <a:ext cx="1512206" cy="351772"/>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Applications with a </a:t>
              </a:r>
              <a:r>
                <a:rPr lang="en-US" sz="2500">
                  <a:solidFill>
                    <a:srgbClr val="EC5D67"/>
                  </a:solidFill>
                  <a:latin typeface="Heebo Bold"/>
                </a:rPr>
                <a:t>Low Grade </a:t>
              </a:r>
              <a:r>
                <a:rPr lang="en-US" sz="2500">
                  <a:solidFill>
                    <a:srgbClr val="FAFAFA"/>
                  </a:solidFill>
                  <a:latin typeface="Heebo Bold"/>
                </a:rPr>
                <a:t>are more likely not to repay the loan.</a:t>
              </a:r>
            </a:p>
          </p:txBody>
        </p:sp>
      </p:grpSp>
      <p:grpSp>
        <p:nvGrpSpPr>
          <p:cNvPr id="24" name="Group 24"/>
          <p:cNvGrpSpPr/>
          <p:nvPr/>
        </p:nvGrpSpPr>
        <p:grpSpPr>
          <a:xfrm>
            <a:off x="10005309" y="5465211"/>
            <a:ext cx="5741658" cy="1299469"/>
            <a:chOff x="0" y="0"/>
            <a:chExt cx="1512206" cy="342247"/>
          </a:xfrm>
        </p:grpSpPr>
        <p:sp>
          <p:nvSpPr>
            <p:cNvPr id="25" name="Freeform 25"/>
            <p:cNvSpPr/>
            <p:nvPr/>
          </p:nvSpPr>
          <p:spPr>
            <a:xfrm>
              <a:off x="0" y="0"/>
              <a:ext cx="1512206" cy="342247"/>
            </a:xfrm>
            <a:custGeom>
              <a:avLst/>
              <a:gdLst/>
              <a:ahLst/>
              <a:cxnLst/>
              <a:rect l="l" t="t" r="r" b="b"/>
              <a:pathLst>
                <a:path w="1512206" h="342247">
                  <a:moveTo>
                    <a:pt x="68767" y="0"/>
                  </a:moveTo>
                  <a:lnTo>
                    <a:pt x="1443439" y="0"/>
                  </a:lnTo>
                  <a:cubicBezTo>
                    <a:pt x="1481418" y="0"/>
                    <a:pt x="1512206" y="30788"/>
                    <a:pt x="1512206" y="68767"/>
                  </a:cubicBezTo>
                  <a:lnTo>
                    <a:pt x="1512206" y="273480"/>
                  </a:lnTo>
                  <a:cubicBezTo>
                    <a:pt x="1512206" y="311459"/>
                    <a:pt x="1481418" y="342247"/>
                    <a:pt x="1443439" y="342247"/>
                  </a:cubicBezTo>
                  <a:lnTo>
                    <a:pt x="68767" y="342247"/>
                  </a:lnTo>
                  <a:cubicBezTo>
                    <a:pt x="30788" y="342247"/>
                    <a:pt x="0" y="311459"/>
                    <a:pt x="0" y="273480"/>
                  </a:cubicBezTo>
                  <a:lnTo>
                    <a:pt x="0" y="68767"/>
                  </a:lnTo>
                  <a:cubicBezTo>
                    <a:pt x="0" y="30788"/>
                    <a:pt x="30788" y="0"/>
                    <a:pt x="68767" y="0"/>
                  </a:cubicBezTo>
                  <a:close/>
                </a:path>
              </a:pathLst>
            </a:custGeom>
            <a:solidFill>
              <a:srgbClr val="010101"/>
            </a:solidFill>
          </p:spPr>
        </p:sp>
        <p:sp>
          <p:nvSpPr>
            <p:cNvPr id="26" name="TextBox 26"/>
            <p:cNvSpPr txBox="1"/>
            <p:nvPr/>
          </p:nvSpPr>
          <p:spPr>
            <a:xfrm>
              <a:off x="0" y="-9525"/>
              <a:ext cx="1512206" cy="351772"/>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Applications with a </a:t>
              </a:r>
              <a:r>
                <a:rPr lang="en-US" sz="2500">
                  <a:solidFill>
                    <a:srgbClr val="EC5D67"/>
                  </a:solidFill>
                  <a:latin typeface="Heebo Bold"/>
                </a:rPr>
                <a:t>Low Sub Grade </a:t>
              </a:r>
              <a:r>
                <a:rPr lang="en-US" sz="2500">
                  <a:solidFill>
                    <a:srgbClr val="FAFAFA"/>
                  </a:solidFill>
                  <a:latin typeface="Heebo Bold"/>
                </a:rPr>
                <a:t>are more likely not to repay the loan.</a:t>
              </a:r>
            </a:p>
          </p:txBody>
        </p:sp>
      </p:grpSp>
      <p:sp>
        <p:nvSpPr>
          <p:cNvPr id="27" name="AutoShape 27"/>
          <p:cNvSpPr/>
          <p:nvPr/>
        </p:nvSpPr>
        <p:spPr>
          <a:xfrm>
            <a:off x="7360188" y="3386260"/>
            <a:ext cx="3140658" cy="649734"/>
          </a:xfrm>
          <a:prstGeom prst="line">
            <a:avLst/>
          </a:prstGeom>
          <a:ln w="38100" cap="flat">
            <a:solidFill>
              <a:srgbClr val="000000"/>
            </a:solidFill>
            <a:prstDash val="solid"/>
            <a:headEnd type="none" w="sm" len="sm"/>
            <a:tailEnd type="arrow" w="med" len="sm"/>
          </a:ln>
        </p:spPr>
      </p:sp>
      <p:sp>
        <p:nvSpPr>
          <p:cNvPr id="28" name="AutoShape 28"/>
          <p:cNvSpPr/>
          <p:nvPr/>
        </p:nvSpPr>
        <p:spPr>
          <a:xfrm>
            <a:off x="7360188" y="6095902"/>
            <a:ext cx="2645121" cy="19044"/>
          </a:xfrm>
          <a:prstGeom prst="line">
            <a:avLst/>
          </a:prstGeom>
          <a:ln w="38100" cap="flat">
            <a:solidFill>
              <a:srgbClr val="000000"/>
            </a:solidFill>
            <a:prstDash val="solid"/>
            <a:headEnd type="none" w="sm" len="sm"/>
            <a:tailEnd type="arrow" w="med" len="sm"/>
          </a:ln>
        </p:spPr>
      </p:sp>
      <p:grpSp>
        <p:nvGrpSpPr>
          <p:cNvPr id="29" name="Group 29"/>
          <p:cNvGrpSpPr/>
          <p:nvPr/>
        </p:nvGrpSpPr>
        <p:grpSpPr>
          <a:xfrm>
            <a:off x="10005309" y="8155809"/>
            <a:ext cx="5741658" cy="1299469"/>
            <a:chOff x="0" y="0"/>
            <a:chExt cx="1512206" cy="342247"/>
          </a:xfrm>
        </p:grpSpPr>
        <p:sp>
          <p:nvSpPr>
            <p:cNvPr id="30" name="Freeform 30"/>
            <p:cNvSpPr/>
            <p:nvPr/>
          </p:nvSpPr>
          <p:spPr>
            <a:xfrm>
              <a:off x="0" y="0"/>
              <a:ext cx="1512206" cy="342247"/>
            </a:xfrm>
            <a:custGeom>
              <a:avLst/>
              <a:gdLst/>
              <a:ahLst/>
              <a:cxnLst/>
              <a:rect l="l" t="t" r="r" b="b"/>
              <a:pathLst>
                <a:path w="1512206" h="342247">
                  <a:moveTo>
                    <a:pt x="68767" y="0"/>
                  </a:moveTo>
                  <a:lnTo>
                    <a:pt x="1443439" y="0"/>
                  </a:lnTo>
                  <a:cubicBezTo>
                    <a:pt x="1481418" y="0"/>
                    <a:pt x="1512206" y="30788"/>
                    <a:pt x="1512206" y="68767"/>
                  </a:cubicBezTo>
                  <a:lnTo>
                    <a:pt x="1512206" y="273480"/>
                  </a:lnTo>
                  <a:cubicBezTo>
                    <a:pt x="1512206" y="311459"/>
                    <a:pt x="1481418" y="342247"/>
                    <a:pt x="1443439" y="342247"/>
                  </a:cubicBezTo>
                  <a:lnTo>
                    <a:pt x="68767" y="342247"/>
                  </a:lnTo>
                  <a:cubicBezTo>
                    <a:pt x="30788" y="342247"/>
                    <a:pt x="0" y="311459"/>
                    <a:pt x="0" y="273480"/>
                  </a:cubicBezTo>
                  <a:lnTo>
                    <a:pt x="0" y="68767"/>
                  </a:lnTo>
                  <a:cubicBezTo>
                    <a:pt x="0" y="30788"/>
                    <a:pt x="30788" y="0"/>
                    <a:pt x="68767" y="0"/>
                  </a:cubicBezTo>
                  <a:close/>
                </a:path>
              </a:pathLst>
            </a:custGeom>
            <a:solidFill>
              <a:srgbClr val="010101"/>
            </a:solidFill>
          </p:spPr>
        </p:sp>
        <p:sp>
          <p:nvSpPr>
            <p:cNvPr id="31" name="TextBox 31"/>
            <p:cNvSpPr txBox="1"/>
            <p:nvPr/>
          </p:nvSpPr>
          <p:spPr>
            <a:xfrm>
              <a:off x="0" y="-9525"/>
              <a:ext cx="1512206" cy="351772"/>
            </a:xfrm>
            <a:prstGeom prst="rect">
              <a:avLst/>
            </a:prstGeom>
          </p:spPr>
          <p:txBody>
            <a:bodyPr lIns="50800" tIns="50800" rIns="50800" bIns="50800" rtlCol="0" anchor="ctr"/>
            <a:lstStyle/>
            <a:p>
              <a:pPr algn="ctr">
                <a:lnSpc>
                  <a:spcPts val="3100"/>
                </a:lnSpc>
              </a:pPr>
              <a:r>
                <a:rPr lang="en-US" sz="2500">
                  <a:solidFill>
                    <a:srgbClr val="EC5D67"/>
                  </a:solidFill>
                  <a:latin typeface="Heebo Bold"/>
                </a:rPr>
                <a:t>Employement Length</a:t>
              </a:r>
              <a:r>
                <a:rPr lang="en-US" sz="2500">
                  <a:solidFill>
                    <a:srgbClr val="FAFAFA"/>
                  </a:solidFill>
                  <a:latin typeface="Heebo Bold"/>
                </a:rPr>
                <a:t> does not influence the Applications for risk.</a:t>
              </a:r>
            </a:p>
          </p:txBody>
        </p:sp>
      </p:grpSp>
      <p:sp>
        <p:nvSpPr>
          <p:cNvPr id="32" name="AutoShape 32"/>
          <p:cNvSpPr/>
          <p:nvPr/>
        </p:nvSpPr>
        <p:spPr>
          <a:xfrm>
            <a:off x="7360188" y="8805543"/>
            <a:ext cx="2645121"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4964125" y="1070124"/>
            <a:ext cx="8359749" cy="411013"/>
            <a:chOff x="0" y="0"/>
            <a:chExt cx="2201745" cy="108250"/>
          </a:xfrm>
        </p:grpSpPr>
        <p:sp>
          <p:nvSpPr>
            <p:cNvPr id="3" name="Freeform 3"/>
            <p:cNvSpPr/>
            <p:nvPr/>
          </p:nvSpPr>
          <p:spPr>
            <a:xfrm>
              <a:off x="0" y="0"/>
              <a:ext cx="2201745" cy="108250"/>
            </a:xfrm>
            <a:custGeom>
              <a:avLst/>
              <a:gdLst/>
              <a:ahLst/>
              <a:cxnLst/>
              <a:rect l="l" t="t" r="r" b="b"/>
              <a:pathLst>
                <a:path w="2201745" h="108250">
                  <a:moveTo>
                    <a:pt x="0" y="0"/>
                  </a:moveTo>
                  <a:lnTo>
                    <a:pt x="2201745" y="0"/>
                  </a:lnTo>
                  <a:lnTo>
                    <a:pt x="2201745" y="108250"/>
                  </a:lnTo>
                  <a:lnTo>
                    <a:pt x="0" y="108250"/>
                  </a:lnTo>
                  <a:close/>
                </a:path>
              </a:pathLst>
            </a:custGeom>
            <a:solidFill>
              <a:srgbClr val="B7CADB"/>
            </a:solidFill>
          </p:spPr>
        </p:sp>
        <p:sp>
          <p:nvSpPr>
            <p:cNvPr id="4" name="TextBox 4"/>
            <p:cNvSpPr txBox="1"/>
            <p:nvPr/>
          </p:nvSpPr>
          <p:spPr>
            <a:xfrm>
              <a:off x="0" y="-9525"/>
              <a:ext cx="2201745" cy="117775"/>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0" y="1481138"/>
            <a:ext cx="18288000" cy="8744516"/>
            <a:chOff x="0" y="0"/>
            <a:chExt cx="4816593" cy="2303082"/>
          </a:xfrm>
        </p:grpSpPr>
        <p:sp>
          <p:nvSpPr>
            <p:cNvPr id="6" name="Freeform 6"/>
            <p:cNvSpPr/>
            <p:nvPr/>
          </p:nvSpPr>
          <p:spPr>
            <a:xfrm>
              <a:off x="0" y="0"/>
              <a:ext cx="4816592" cy="2303082"/>
            </a:xfrm>
            <a:custGeom>
              <a:avLst/>
              <a:gdLst/>
              <a:ahLst/>
              <a:cxnLst/>
              <a:rect l="l" t="t" r="r" b="b"/>
              <a:pathLst>
                <a:path w="4816592" h="2303082">
                  <a:moveTo>
                    <a:pt x="0" y="0"/>
                  </a:moveTo>
                  <a:lnTo>
                    <a:pt x="4816592" y="0"/>
                  </a:lnTo>
                  <a:lnTo>
                    <a:pt x="4816592" y="2303082"/>
                  </a:lnTo>
                  <a:lnTo>
                    <a:pt x="0" y="2303082"/>
                  </a:lnTo>
                  <a:close/>
                </a:path>
              </a:pathLst>
            </a:custGeom>
            <a:solidFill>
              <a:srgbClr val="FAFAFA"/>
            </a:solidFill>
          </p:spPr>
        </p:sp>
        <p:sp>
          <p:nvSpPr>
            <p:cNvPr id="7" name="TextBox 7"/>
            <p:cNvSpPr txBox="1"/>
            <p:nvPr/>
          </p:nvSpPr>
          <p:spPr>
            <a:xfrm>
              <a:off x="0" y="-9525"/>
              <a:ext cx="4816593" cy="2312607"/>
            </a:xfrm>
            <a:prstGeom prst="rect">
              <a:avLst/>
            </a:prstGeom>
          </p:spPr>
          <p:txBody>
            <a:bodyPr lIns="50800" tIns="50800" rIns="50800" bIns="50800" rtlCol="0" anchor="ctr"/>
            <a:lstStyle/>
            <a:p>
              <a:pPr algn="ctr">
                <a:lnSpc>
                  <a:spcPts val="3100"/>
                </a:lnSpc>
              </a:pPr>
              <a:endParaRPr/>
            </a:p>
          </p:txBody>
        </p:sp>
      </p:grpSp>
      <p:grpSp>
        <p:nvGrpSpPr>
          <p:cNvPr id="8" name="Group 8"/>
          <p:cNvGrpSpPr/>
          <p:nvPr/>
        </p:nvGrpSpPr>
        <p:grpSpPr>
          <a:xfrm>
            <a:off x="17050418" y="9049203"/>
            <a:ext cx="770523" cy="77052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flipV="1">
            <a:off x="6022728" y="4212208"/>
            <a:ext cx="18304" cy="3532924"/>
          </a:xfrm>
          <a:prstGeom prst="line">
            <a:avLst/>
          </a:prstGeom>
          <a:ln w="38100" cap="rnd">
            <a:solidFill>
              <a:srgbClr val="B7CADB"/>
            </a:solidFill>
            <a:prstDash val="solid"/>
            <a:headEnd type="oval" w="lg" len="lg"/>
            <a:tailEnd type="oval" w="lg" len="lg"/>
          </a:ln>
        </p:spPr>
      </p:sp>
      <p:sp>
        <p:nvSpPr>
          <p:cNvPr id="12" name="AutoShape 12"/>
          <p:cNvSpPr/>
          <p:nvPr/>
        </p:nvSpPr>
        <p:spPr>
          <a:xfrm flipH="1" flipV="1">
            <a:off x="10683300" y="3415251"/>
            <a:ext cx="1162607" cy="649734"/>
          </a:xfrm>
          <a:prstGeom prst="line">
            <a:avLst/>
          </a:prstGeom>
          <a:ln w="38100" cap="rnd">
            <a:solidFill>
              <a:srgbClr val="B7CADB"/>
            </a:solidFill>
            <a:prstDash val="solid"/>
            <a:headEnd type="oval" w="lg" len="lg"/>
            <a:tailEnd type="oval" w="lg" len="lg"/>
          </a:ln>
        </p:spPr>
      </p:sp>
      <p:sp>
        <p:nvSpPr>
          <p:cNvPr id="13" name="Freeform 13"/>
          <p:cNvSpPr/>
          <p:nvPr/>
        </p:nvSpPr>
        <p:spPr>
          <a:xfrm>
            <a:off x="-1629762" y="6677399"/>
            <a:ext cx="3259524" cy="3259524"/>
          </a:xfrm>
          <a:custGeom>
            <a:avLst/>
            <a:gdLst/>
            <a:ahLst/>
            <a:cxnLst/>
            <a:rect l="l" t="t" r="r" b="b"/>
            <a:pathLst>
              <a:path w="3259524" h="3259524">
                <a:moveTo>
                  <a:pt x="0" y="0"/>
                </a:moveTo>
                <a:lnTo>
                  <a:pt x="3259524" y="0"/>
                </a:lnTo>
                <a:lnTo>
                  <a:pt x="3259524" y="3259523"/>
                </a:lnTo>
                <a:lnTo>
                  <a:pt x="0" y="32595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6860498" y="2284268"/>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5" name="Freeform 15"/>
          <p:cNvSpPr/>
          <p:nvPr/>
        </p:nvSpPr>
        <p:spPr>
          <a:xfrm>
            <a:off x="15432995" y="886957"/>
            <a:ext cx="1427502" cy="1397311"/>
          </a:xfrm>
          <a:custGeom>
            <a:avLst/>
            <a:gdLst/>
            <a:ahLst/>
            <a:cxnLst/>
            <a:rect l="l" t="t" r="r" b="b"/>
            <a:pathLst>
              <a:path w="1427502" h="1397311">
                <a:moveTo>
                  <a:pt x="0" y="0"/>
                </a:moveTo>
                <a:lnTo>
                  <a:pt x="1427503" y="0"/>
                </a:lnTo>
                <a:lnTo>
                  <a:pt x="1427503"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6" name="Group 16"/>
          <p:cNvGrpSpPr/>
          <p:nvPr/>
        </p:nvGrpSpPr>
        <p:grpSpPr>
          <a:xfrm>
            <a:off x="11845907" y="2765516"/>
            <a:ext cx="5022503" cy="1299469"/>
            <a:chOff x="0" y="0"/>
            <a:chExt cx="1322799" cy="342247"/>
          </a:xfrm>
        </p:grpSpPr>
        <p:sp>
          <p:nvSpPr>
            <p:cNvPr id="17" name="Freeform 17"/>
            <p:cNvSpPr/>
            <p:nvPr/>
          </p:nvSpPr>
          <p:spPr>
            <a:xfrm>
              <a:off x="0" y="0"/>
              <a:ext cx="1322799" cy="342247"/>
            </a:xfrm>
            <a:custGeom>
              <a:avLst/>
              <a:gdLst/>
              <a:ahLst/>
              <a:cxnLst/>
              <a:rect l="l" t="t" r="r" b="b"/>
              <a:pathLst>
                <a:path w="1322799" h="342247">
                  <a:moveTo>
                    <a:pt x="78614" y="0"/>
                  </a:moveTo>
                  <a:lnTo>
                    <a:pt x="1244185" y="0"/>
                  </a:lnTo>
                  <a:cubicBezTo>
                    <a:pt x="1287603" y="0"/>
                    <a:pt x="1322799" y="35197"/>
                    <a:pt x="1322799" y="78614"/>
                  </a:cubicBezTo>
                  <a:lnTo>
                    <a:pt x="1322799" y="263633"/>
                  </a:lnTo>
                  <a:cubicBezTo>
                    <a:pt x="1322799" y="307050"/>
                    <a:pt x="1287603" y="342247"/>
                    <a:pt x="1244185" y="342247"/>
                  </a:cubicBezTo>
                  <a:lnTo>
                    <a:pt x="78614" y="342247"/>
                  </a:lnTo>
                  <a:cubicBezTo>
                    <a:pt x="35197" y="342247"/>
                    <a:pt x="0" y="307050"/>
                    <a:pt x="0" y="263633"/>
                  </a:cubicBezTo>
                  <a:lnTo>
                    <a:pt x="0" y="78614"/>
                  </a:lnTo>
                  <a:cubicBezTo>
                    <a:pt x="0" y="35197"/>
                    <a:pt x="35197" y="0"/>
                    <a:pt x="78614" y="0"/>
                  </a:cubicBezTo>
                  <a:close/>
                </a:path>
              </a:pathLst>
            </a:custGeom>
            <a:solidFill>
              <a:srgbClr val="010101"/>
            </a:solidFill>
          </p:spPr>
        </p:sp>
        <p:sp>
          <p:nvSpPr>
            <p:cNvPr id="18" name="TextBox 18"/>
            <p:cNvSpPr txBox="1"/>
            <p:nvPr/>
          </p:nvSpPr>
          <p:spPr>
            <a:xfrm>
              <a:off x="0" y="-9525"/>
              <a:ext cx="1322799" cy="351772"/>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Applications </a:t>
              </a:r>
              <a:r>
                <a:rPr lang="en-US" sz="2500">
                  <a:solidFill>
                    <a:srgbClr val="EC5D67"/>
                  </a:solidFill>
                  <a:latin typeface="Heebo Bold"/>
                </a:rPr>
                <a:t>without Recoveries</a:t>
              </a:r>
              <a:r>
                <a:rPr lang="en-US" sz="2500">
                  <a:solidFill>
                    <a:srgbClr val="FAFAFA"/>
                  </a:solidFill>
                  <a:latin typeface="Heebo Bold"/>
                </a:rPr>
                <a:t> are most likely to pay off the loan.</a:t>
              </a:r>
            </a:p>
          </p:txBody>
        </p:sp>
      </p:grpSp>
      <p:grpSp>
        <p:nvGrpSpPr>
          <p:cNvPr id="19" name="Group 19"/>
          <p:cNvGrpSpPr/>
          <p:nvPr/>
        </p:nvGrpSpPr>
        <p:grpSpPr>
          <a:xfrm>
            <a:off x="11845907" y="5286718"/>
            <a:ext cx="5014591" cy="1383904"/>
            <a:chOff x="0" y="0"/>
            <a:chExt cx="1320715" cy="364485"/>
          </a:xfrm>
        </p:grpSpPr>
        <p:sp>
          <p:nvSpPr>
            <p:cNvPr id="20" name="Freeform 20"/>
            <p:cNvSpPr/>
            <p:nvPr/>
          </p:nvSpPr>
          <p:spPr>
            <a:xfrm>
              <a:off x="0" y="0"/>
              <a:ext cx="1320715" cy="364485"/>
            </a:xfrm>
            <a:custGeom>
              <a:avLst/>
              <a:gdLst/>
              <a:ahLst/>
              <a:cxnLst/>
              <a:rect l="l" t="t" r="r" b="b"/>
              <a:pathLst>
                <a:path w="1320715" h="364485">
                  <a:moveTo>
                    <a:pt x="78738" y="0"/>
                  </a:moveTo>
                  <a:lnTo>
                    <a:pt x="1241977" y="0"/>
                  </a:lnTo>
                  <a:cubicBezTo>
                    <a:pt x="1285463" y="0"/>
                    <a:pt x="1320715" y="35252"/>
                    <a:pt x="1320715" y="78738"/>
                  </a:cubicBezTo>
                  <a:lnTo>
                    <a:pt x="1320715" y="285747"/>
                  </a:lnTo>
                  <a:cubicBezTo>
                    <a:pt x="1320715" y="329233"/>
                    <a:pt x="1285463" y="364485"/>
                    <a:pt x="1241977" y="364485"/>
                  </a:cubicBezTo>
                  <a:lnTo>
                    <a:pt x="78738" y="364485"/>
                  </a:lnTo>
                  <a:cubicBezTo>
                    <a:pt x="35252" y="364485"/>
                    <a:pt x="0" y="329233"/>
                    <a:pt x="0" y="285747"/>
                  </a:cubicBezTo>
                  <a:lnTo>
                    <a:pt x="0" y="78738"/>
                  </a:lnTo>
                  <a:cubicBezTo>
                    <a:pt x="0" y="35252"/>
                    <a:pt x="35252" y="0"/>
                    <a:pt x="78738" y="0"/>
                  </a:cubicBezTo>
                  <a:close/>
                </a:path>
              </a:pathLst>
            </a:custGeom>
            <a:solidFill>
              <a:srgbClr val="010101"/>
            </a:solidFill>
          </p:spPr>
        </p:sp>
        <p:sp>
          <p:nvSpPr>
            <p:cNvPr id="21" name="TextBox 21"/>
            <p:cNvSpPr txBox="1"/>
            <p:nvPr/>
          </p:nvSpPr>
          <p:spPr>
            <a:xfrm>
              <a:off x="0" y="-9525"/>
              <a:ext cx="1320715" cy="374010"/>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Applications with a </a:t>
              </a:r>
              <a:r>
                <a:rPr lang="en-US" sz="2500">
                  <a:solidFill>
                    <a:srgbClr val="EC5D67"/>
                  </a:solidFill>
                  <a:latin typeface="Heebo Bold"/>
                </a:rPr>
                <a:t>Low Last Payment Amount </a:t>
              </a:r>
              <a:r>
                <a:rPr lang="en-US" sz="2500">
                  <a:solidFill>
                    <a:srgbClr val="FAFAFA"/>
                  </a:solidFill>
                  <a:latin typeface="Heebo Bold"/>
                </a:rPr>
                <a:t>are more likely not to repay the loan.</a:t>
              </a:r>
            </a:p>
          </p:txBody>
        </p:sp>
      </p:grpSp>
      <p:grpSp>
        <p:nvGrpSpPr>
          <p:cNvPr id="22" name="Group 22"/>
          <p:cNvGrpSpPr/>
          <p:nvPr/>
        </p:nvGrpSpPr>
        <p:grpSpPr>
          <a:xfrm>
            <a:off x="11845907" y="7893592"/>
            <a:ext cx="5014591" cy="1299469"/>
            <a:chOff x="0" y="0"/>
            <a:chExt cx="1320715" cy="342247"/>
          </a:xfrm>
        </p:grpSpPr>
        <p:sp>
          <p:nvSpPr>
            <p:cNvPr id="23" name="Freeform 23"/>
            <p:cNvSpPr/>
            <p:nvPr/>
          </p:nvSpPr>
          <p:spPr>
            <a:xfrm>
              <a:off x="0" y="0"/>
              <a:ext cx="1320715" cy="342247"/>
            </a:xfrm>
            <a:custGeom>
              <a:avLst/>
              <a:gdLst/>
              <a:ahLst/>
              <a:cxnLst/>
              <a:rect l="l" t="t" r="r" b="b"/>
              <a:pathLst>
                <a:path w="1320715" h="342247">
                  <a:moveTo>
                    <a:pt x="78738" y="0"/>
                  </a:moveTo>
                  <a:lnTo>
                    <a:pt x="1241977" y="0"/>
                  </a:lnTo>
                  <a:cubicBezTo>
                    <a:pt x="1285463" y="0"/>
                    <a:pt x="1320715" y="35252"/>
                    <a:pt x="1320715" y="78738"/>
                  </a:cubicBezTo>
                  <a:lnTo>
                    <a:pt x="1320715" y="263509"/>
                  </a:lnTo>
                  <a:cubicBezTo>
                    <a:pt x="1320715" y="306995"/>
                    <a:pt x="1285463" y="342247"/>
                    <a:pt x="1241977" y="342247"/>
                  </a:cubicBezTo>
                  <a:lnTo>
                    <a:pt x="78738" y="342247"/>
                  </a:lnTo>
                  <a:cubicBezTo>
                    <a:pt x="35252" y="342247"/>
                    <a:pt x="0" y="306995"/>
                    <a:pt x="0" y="263509"/>
                  </a:cubicBezTo>
                  <a:lnTo>
                    <a:pt x="0" y="78738"/>
                  </a:lnTo>
                  <a:cubicBezTo>
                    <a:pt x="0" y="35252"/>
                    <a:pt x="35252" y="0"/>
                    <a:pt x="78738" y="0"/>
                  </a:cubicBezTo>
                  <a:close/>
                </a:path>
              </a:pathLst>
            </a:custGeom>
            <a:solidFill>
              <a:srgbClr val="010101"/>
            </a:solidFill>
          </p:spPr>
        </p:sp>
        <p:sp>
          <p:nvSpPr>
            <p:cNvPr id="24" name="TextBox 24"/>
            <p:cNvSpPr txBox="1"/>
            <p:nvPr/>
          </p:nvSpPr>
          <p:spPr>
            <a:xfrm>
              <a:off x="0" y="-9525"/>
              <a:ext cx="1320715" cy="351772"/>
            </a:xfrm>
            <a:prstGeom prst="rect">
              <a:avLst/>
            </a:prstGeom>
          </p:spPr>
          <p:txBody>
            <a:bodyPr lIns="50800" tIns="50800" rIns="50800" bIns="50800" rtlCol="0" anchor="ctr"/>
            <a:lstStyle/>
            <a:p>
              <a:pPr algn="ctr">
                <a:lnSpc>
                  <a:spcPts val="3100"/>
                </a:lnSpc>
              </a:pPr>
              <a:r>
                <a:rPr lang="en-US" sz="2500">
                  <a:solidFill>
                    <a:srgbClr val="EC5D67"/>
                  </a:solidFill>
                  <a:latin typeface="Heebo Bold"/>
                </a:rPr>
                <a:t>Loan Amount</a:t>
              </a:r>
              <a:r>
                <a:rPr lang="en-US" sz="2500">
                  <a:solidFill>
                    <a:srgbClr val="FAFAFA"/>
                  </a:solidFill>
                  <a:latin typeface="Heebo Bold"/>
                </a:rPr>
                <a:t> does not really affect the Applications for risk.</a:t>
              </a:r>
            </a:p>
          </p:txBody>
        </p:sp>
      </p:grpSp>
      <p:sp>
        <p:nvSpPr>
          <p:cNvPr id="25" name="Freeform 25"/>
          <p:cNvSpPr/>
          <p:nvPr/>
        </p:nvSpPr>
        <p:spPr>
          <a:xfrm>
            <a:off x="1436865" y="2284268"/>
            <a:ext cx="9246435" cy="2261966"/>
          </a:xfrm>
          <a:custGeom>
            <a:avLst/>
            <a:gdLst/>
            <a:ahLst/>
            <a:cxnLst/>
            <a:rect l="l" t="t" r="r" b="b"/>
            <a:pathLst>
              <a:path w="9246435" h="2261966">
                <a:moveTo>
                  <a:pt x="0" y="0"/>
                </a:moveTo>
                <a:lnTo>
                  <a:pt x="9246435" y="0"/>
                </a:lnTo>
                <a:lnTo>
                  <a:pt x="9246435" y="2261966"/>
                </a:lnTo>
                <a:lnTo>
                  <a:pt x="0" y="2261966"/>
                </a:lnTo>
                <a:lnTo>
                  <a:pt x="0" y="0"/>
                </a:lnTo>
                <a:close/>
              </a:path>
            </a:pathLst>
          </a:custGeom>
          <a:blipFill>
            <a:blip r:embed="rId6"/>
            <a:stretch>
              <a:fillRect/>
            </a:stretch>
          </a:blipFill>
          <a:ln w="38100" cap="sq">
            <a:solidFill>
              <a:srgbClr val="000000"/>
            </a:solidFill>
            <a:prstDash val="solid"/>
            <a:miter/>
          </a:ln>
        </p:spPr>
      </p:sp>
      <p:sp>
        <p:nvSpPr>
          <p:cNvPr id="26" name="Freeform 26"/>
          <p:cNvSpPr/>
          <p:nvPr/>
        </p:nvSpPr>
        <p:spPr>
          <a:xfrm>
            <a:off x="1436865" y="4848742"/>
            <a:ext cx="9246435" cy="2259856"/>
          </a:xfrm>
          <a:custGeom>
            <a:avLst/>
            <a:gdLst/>
            <a:ahLst/>
            <a:cxnLst/>
            <a:rect l="l" t="t" r="r" b="b"/>
            <a:pathLst>
              <a:path w="9246435" h="2259856">
                <a:moveTo>
                  <a:pt x="0" y="0"/>
                </a:moveTo>
                <a:lnTo>
                  <a:pt x="9246435" y="0"/>
                </a:lnTo>
                <a:lnTo>
                  <a:pt x="9246435" y="2259856"/>
                </a:lnTo>
                <a:lnTo>
                  <a:pt x="0" y="2259856"/>
                </a:lnTo>
                <a:lnTo>
                  <a:pt x="0" y="0"/>
                </a:lnTo>
                <a:close/>
              </a:path>
            </a:pathLst>
          </a:custGeom>
          <a:blipFill>
            <a:blip r:embed="rId7"/>
            <a:stretch>
              <a:fillRect/>
            </a:stretch>
          </a:blipFill>
          <a:ln w="38100" cap="sq">
            <a:solidFill>
              <a:srgbClr val="000000"/>
            </a:solidFill>
            <a:prstDash val="solid"/>
            <a:miter/>
          </a:ln>
        </p:spPr>
      </p:sp>
      <p:sp>
        <p:nvSpPr>
          <p:cNvPr id="27" name="Freeform 27"/>
          <p:cNvSpPr/>
          <p:nvPr/>
        </p:nvSpPr>
        <p:spPr>
          <a:xfrm>
            <a:off x="1445490" y="7413398"/>
            <a:ext cx="9237810" cy="2259856"/>
          </a:xfrm>
          <a:custGeom>
            <a:avLst/>
            <a:gdLst/>
            <a:ahLst/>
            <a:cxnLst/>
            <a:rect l="l" t="t" r="r" b="b"/>
            <a:pathLst>
              <a:path w="9237810" h="2259856">
                <a:moveTo>
                  <a:pt x="0" y="0"/>
                </a:moveTo>
                <a:lnTo>
                  <a:pt x="9237810" y="0"/>
                </a:lnTo>
                <a:lnTo>
                  <a:pt x="9237810" y="2259856"/>
                </a:lnTo>
                <a:lnTo>
                  <a:pt x="0" y="2259856"/>
                </a:lnTo>
                <a:lnTo>
                  <a:pt x="0" y="0"/>
                </a:lnTo>
                <a:close/>
              </a:path>
            </a:pathLst>
          </a:custGeom>
          <a:blipFill>
            <a:blip r:embed="rId8"/>
            <a:stretch>
              <a:fillRect/>
            </a:stretch>
          </a:blipFill>
          <a:ln w="38100" cap="sq">
            <a:solidFill>
              <a:srgbClr val="000000"/>
            </a:solidFill>
            <a:prstDash val="solid"/>
            <a:miter/>
          </a:ln>
        </p:spPr>
      </p:sp>
      <p:sp>
        <p:nvSpPr>
          <p:cNvPr id="28" name="TextBox 28"/>
          <p:cNvSpPr txBox="1"/>
          <p:nvPr/>
        </p:nvSpPr>
        <p:spPr>
          <a:xfrm>
            <a:off x="5411862" y="461962"/>
            <a:ext cx="7464276" cy="1019175"/>
          </a:xfrm>
          <a:prstGeom prst="rect">
            <a:avLst/>
          </a:prstGeom>
        </p:spPr>
        <p:txBody>
          <a:bodyPr lIns="0" tIns="0" rIns="0" bIns="0" rtlCol="0" anchor="t">
            <a:spAutoFit/>
          </a:bodyPr>
          <a:lstStyle/>
          <a:p>
            <a:pPr algn="ctr">
              <a:lnSpc>
                <a:spcPts val="8399"/>
              </a:lnSpc>
            </a:pPr>
            <a:r>
              <a:rPr lang="en-US" sz="5999">
                <a:solidFill>
                  <a:srgbClr val="000000"/>
                </a:solidFill>
                <a:latin typeface="Heebo Bold"/>
              </a:rPr>
              <a:t>Numerical Variables</a:t>
            </a:r>
          </a:p>
        </p:txBody>
      </p:sp>
      <p:sp>
        <p:nvSpPr>
          <p:cNvPr id="29" name="TextBox 29"/>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07</a:t>
            </a:r>
          </a:p>
        </p:txBody>
      </p:sp>
      <p:sp>
        <p:nvSpPr>
          <p:cNvPr id="30" name="AutoShape 30"/>
          <p:cNvSpPr/>
          <p:nvPr/>
        </p:nvSpPr>
        <p:spPr>
          <a:xfrm flipH="1" flipV="1">
            <a:off x="10683300" y="5978670"/>
            <a:ext cx="1162607" cy="0"/>
          </a:xfrm>
          <a:prstGeom prst="line">
            <a:avLst/>
          </a:prstGeom>
          <a:ln w="38100" cap="rnd">
            <a:solidFill>
              <a:srgbClr val="B7CADB"/>
            </a:solidFill>
            <a:prstDash val="solid"/>
            <a:headEnd type="oval" w="lg" len="lg"/>
            <a:tailEnd type="oval" w="lg" len="lg"/>
          </a:ln>
        </p:spPr>
      </p:sp>
      <p:sp>
        <p:nvSpPr>
          <p:cNvPr id="31" name="AutoShape 31"/>
          <p:cNvSpPr/>
          <p:nvPr/>
        </p:nvSpPr>
        <p:spPr>
          <a:xfrm flipH="1">
            <a:off x="10683300" y="8543326"/>
            <a:ext cx="1162607" cy="0"/>
          </a:xfrm>
          <a:prstGeom prst="line">
            <a:avLst/>
          </a:prstGeom>
          <a:ln w="38100" cap="rnd">
            <a:solidFill>
              <a:srgbClr val="B7CADB"/>
            </a:solidFill>
            <a:prstDash val="solid"/>
            <a:headEnd type="oval" w="lg" len="lg"/>
            <a:tailEnd type="oval" w="lg" len="lg"/>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51515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2889701"/>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1" name="Group 11"/>
          <p:cNvGrpSpPr/>
          <p:nvPr/>
        </p:nvGrpSpPr>
        <p:grpSpPr>
          <a:xfrm>
            <a:off x="583495" y="50345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1168329" y="1205636"/>
            <a:ext cx="2195690" cy="2035614"/>
            <a:chOff x="0" y="0"/>
            <a:chExt cx="578289" cy="536129"/>
          </a:xfrm>
        </p:grpSpPr>
        <p:sp>
          <p:nvSpPr>
            <p:cNvPr id="15" name="Freeform 1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6" name="TextBox 16"/>
            <p:cNvSpPr txBox="1"/>
            <p:nvPr/>
          </p:nvSpPr>
          <p:spPr>
            <a:xfrm>
              <a:off x="0" y="-28575"/>
              <a:ext cx="578289" cy="564704"/>
            </a:xfrm>
            <a:prstGeom prst="rect">
              <a:avLst/>
            </a:prstGeom>
          </p:spPr>
          <p:txBody>
            <a:bodyPr lIns="50800" tIns="50800" rIns="50800" bIns="50800" rtlCol="0" anchor="ctr"/>
            <a:lstStyle/>
            <a:p>
              <a:pPr algn="ctr">
                <a:lnSpc>
                  <a:spcPts val="8928"/>
                </a:lnSpc>
              </a:pPr>
              <a:r>
                <a:rPr lang="en-US" sz="7200">
                  <a:solidFill>
                    <a:srgbClr val="000000"/>
                  </a:solidFill>
                  <a:latin typeface="Heebo Bold"/>
                </a:rPr>
                <a:t>04</a:t>
              </a:r>
            </a:p>
          </p:txBody>
        </p:sp>
      </p:grpSp>
      <p:grpSp>
        <p:nvGrpSpPr>
          <p:cNvPr id="17" name="Group 17"/>
          <p:cNvGrpSpPr/>
          <p:nvPr/>
        </p:nvGrpSpPr>
        <p:grpSpPr>
          <a:xfrm>
            <a:off x="10998186" y="7930899"/>
            <a:ext cx="6261114" cy="1493676"/>
            <a:chOff x="0" y="0"/>
            <a:chExt cx="1649018" cy="393396"/>
          </a:xfrm>
        </p:grpSpPr>
        <p:sp>
          <p:nvSpPr>
            <p:cNvPr id="18" name="Freeform 18"/>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19" name="TextBox 19"/>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11697667" y="8915671"/>
            <a:ext cx="6051824" cy="1017807"/>
            <a:chOff x="0" y="0"/>
            <a:chExt cx="1593896" cy="268064"/>
          </a:xfrm>
        </p:grpSpPr>
        <p:sp>
          <p:nvSpPr>
            <p:cNvPr id="21" name="Freeform 21"/>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2" name="TextBox 22"/>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3" name="Group 23"/>
          <p:cNvGrpSpPr/>
          <p:nvPr/>
        </p:nvGrpSpPr>
        <p:grpSpPr>
          <a:xfrm>
            <a:off x="12243489" y="5943307"/>
            <a:ext cx="328528" cy="304577"/>
            <a:chOff x="0" y="0"/>
            <a:chExt cx="578289" cy="536129"/>
          </a:xfrm>
        </p:grpSpPr>
        <p:sp>
          <p:nvSpPr>
            <p:cNvPr id="24" name="Freeform 24"/>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5" name="TextBox 25"/>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6" name="Group 26"/>
          <p:cNvGrpSpPr/>
          <p:nvPr/>
        </p:nvGrpSpPr>
        <p:grpSpPr>
          <a:xfrm>
            <a:off x="12840903" y="5943307"/>
            <a:ext cx="328528" cy="304577"/>
            <a:chOff x="0" y="0"/>
            <a:chExt cx="578289" cy="536129"/>
          </a:xfrm>
        </p:grpSpPr>
        <p:sp>
          <p:nvSpPr>
            <p:cNvPr id="27" name="Freeform 27"/>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8" name="TextBox 28"/>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9" name="Group 29"/>
          <p:cNvGrpSpPr/>
          <p:nvPr/>
        </p:nvGrpSpPr>
        <p:grpSpPr>
          <a:xfrm>
            <a:off x="13438318" y="5943307"/>
            <a:ext cx="328528" cy="304577"/>
            <a:chOff x="0" y="0"/>
            <a:chExt cx="578289" cy="536129"/>
          </a:xfrm>
        </p:grpSpPr>
        <p:sp>
          <p:nvSpPr>
            <p:cNvPr id="30" name="Freeform 30"/>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1" name="TextBox 31"/>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2" name="Group 32"/>
          <p:cNvGrpSpPr/>
          <p:nvPr/>
        </p:nvGrpSpPr>
        <p:grpSpPr>
          <a:xfrm>
            <a:off x="4521154" y="4792656"/>
            <a:ext cx="9245692" cy="520931"/>
            <a:chOff x="0" y="0"/>
            <a:chExt cx="2435079" cy="137200"/>
          </a:xfrm>
        </p:grpSpPr>
        <p:sp>
          <p:nvSpPr>
            <p:cNvPr id="33" name="Freeform 33"/>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34" name="TextBox 34"/>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35" name="TextBox 35"/>
          <p:cNvSpPr txBox="1"/>
          <p:nvPr/>
        </p:nvSpPr>
        <p:spPr>
          <a:xfrm>
            <a:off x="3868184" y="1675027"/>
            <a:ext cx="10551632" cy="3638560"/>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Modeling and</a:t>
            </a:r>
          </a:p>
          <a:p>
            <a:pPr algn="ctr">
              <a:lnSpc>
                <a:spcPts val="14699"/>
              </a:lnSpc>
            </a:pPr>
            <a:r>
              <a:rPr lang="en-US" sz="10499">
                <a:solidFill>
                  <a:srgbClr val="000000"/>
                </a:solidFill>
                <a:latin typeface="Heebo Bold"/>
              </a:rPr>
              <a:t>Evaluation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sp>
        <p:nvSpPr>
          <p:cNvPr id="2" name="TextBox 2"/>
          <p:cNvSpPr txBox="1"/>
          <p:nvPr/>
        </p:nvSpPr>
        <p:spPr>
          <a:xfrm>
            <a:off x="11202127" y="1600224"/>
            <a:ext cx="6618813" cy="53244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Mukta Mahee"/>
              </a:rPr>
              <a:t>The best model to predict the risk status of loan applications is </a:t>
            </a:r>
            <a:r>
              <a:rPr lang="en-US" sz="3000">
                <a:solidFill>
                  <a:srgbClr val="F5C0A2"/>
                </a:solidFill>
                <a:latin typeface="Mukta Mahee Bold"/>
              </a:rPr>
              <a:t>Random Forest</a:t>
            </a:r>
            <a:r>
              <a:rPr lang="en-US" sz="3000">
                <a:solidFill>
                  <a:srgbClr val="FFFFFF"/>
                </a:solidFill>
                <a:latin typeface="Mukta Mahee"/>
              </a:rPr>
              <a:t>.</a:t>
            </a:r>
          </a:p>
          <a:p>
            <a:pPr marL="647700" lvl="1" indent="-323850">
              <a:lnSpc>
                <a:spcPts val="4200"/>
              </a:lnSpc>
              <a:buFont typeface="Arial"/>
              <a:buChar char="•"/>
            </a:pPr>
            <a:r>
              <a:rPr lang="en-US" sz="3000">
                <a:solidFill>
                  <a:srgbClr val="FFFFFF"/>
                </a:solidFill>
                <a:latin typeface="Mukta Mahee"/>
              </a:rPr>
              <a:t>Although Decision Tree and XGBoost also have very high accuracy, they have quite a small difference value from Random Forest. It is seen from the training and testing results that the Random Forest model is better than both in general.</a:t>
            </a:r>
          </a:p>
        </p:txBody>
      </p:sp>
      <p:grpSp>
        <p:nvGrpSpPr>
          <p:cNvPr id="3" name="Group 3"/>
          <p:cNvGrpSpPr/>
          <p:nvPr/>
        </p:nvGrpSpPr>
        <p:grpSpPr>
          <a:xfrm>
            <a:off x="17050418" y="9049203"/>
            <a:ext cx="770523" cy="7705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flipH="1">
            <a:off x="14774437" y="6773437"/>
            <a:ext cx="3513563" cy="3513563"/>
          </a:xfrm>
          <a:custGeom>
            <a:avLst/>
            <a:gdLst/>
            <a:ahLst/>
            <a:cxnLst/>
            <a:rect l="l" t="t" r="r" b="b"/>
            <a:pathLst>
              <a:path w="3513563" h="3513563">
                <a:moveTo>
                  <a:pt x="3513563" y="0"/>
                </a:moveTo>
                <a:lnTo>
                  <a:pt x="0" y="0"/>
                </a:lnTo>
                <a:lnTo>
                  <a:pt x="0" y="3513563"/>
                </a:lnTo>
                <a:lnTo>
                  <a:pt x="3513563" y="3513563"/>
                </a:lnTo>
                <a:lnTo>
                  <a:pt x="35135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27502" y="8889689"/>
            <a:ext cx="1427502" cy="1397311"/>
          </a:xfrm>
          <a:custGeom>
            <a:avLst/>
            <a:gdLst/>
            <a:ahLst/>
            <a:cxnLst/>
            <a:rect l="l" t="t" r="r" b="b"/>
            <a:pathLst>
              <a:path w="1427502" h="1397311">
                <a:moveTo>
                  <a:pt x="0" y="0"/>
                </a:moveTo>
                <a:lnTo>
                  <a:pt x="1427503" y="0"/>
                </a:lnTo>
                <a:lnTo>
                  <a:pt x="1427503"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8" name="Freeform 8"/>
          <p:cNvSpPr/>
          <p:nvPr/>
        </p:nvSpPr>
        <p:spPr>
          <a:xfrm>
            <a:off x="0" y="7492379"/>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aphicFrame>
        <p:nvGraphicFramePr>
          <p:cNvPr id="9" name="Table 9"/>
          <p:cNvGraphicFramePr>
            <a:graphicFrameLocks noGrp="1"/>
          </p:cNvGraphicFramePr>
          <p:nvPr/>
        </p:nvGraphicFramePr>
        <p:xfrm>
          <a:off x="1604547" y="1370737"/>
          <a:ext cx="9244003" cy="6820297"/>
        </p:xfrm>
        <a:graphic>
          <a:graphicData uri="http://schemas.openxmlformats.org/drawingml/2006/table">
            <a:tbl>
              <a:tblPr/>
              <a:tblGrid>
                <a:gridCol w="3742913">
                  <a:extLst>
                    <a:ext uri="{9D8B030D-6E8A-4147-A177-3AD203B41FA5}">
                      <a16:colId xmlns:a16="http://schemas.microsoft.com/office/drawing/2014/main" val="20000"/>
                    </a:ext>
                  </a:extLst>
                </a:gridCol>
                <a:gridCol w="1970521">
                  <a:extLst>
                    <a:ext uri="{9D8B030D-6E8A-4147-A177-3AD203B41FA5}">
                      <a16:colId xmlns:a16="http://schemas.microsoft.com/office/drawing/2014/main" val="20001"/>
                    </a:ext>
                  </a:extLst>
                </a:gridCol>
                <a:gridCol w="2003931">
                  <a:extLst>
                    <a:ext uri="{9D8B030D-6E8A-4147-A177-3AD203B41FA5}">
                      <a16:colId xmlns:a16="http://schemas.microsoft.com/office/drawing/2014/main" val="20002"/>
                    </a:ext>
                  </a:extLst>
                </a:gridCol>
                <a:gridCol w="1526638">
                  <a:extLst>
                    <a:ext uri="{9D8B030D-6E8A-4147-A177-3AD203B41FA5}">
                      <a16:colId xmlns:a16="http://schemas.microsoft.com/office/drawing/2014/main" val="20003"/>
                    </a:ext>
                  </a:extLst>
                </a:gridCol>
              </a:tblGrid>
              <a:tr h="1561034">
                <a:tc>
                  <a:txBody>
                    <a:bodyPr/>
                    <a:lstStyle/>
                    <a:p>
                      <a:pPr algn="ctr">
                        <a:lnSpc>
                          <a:spcPts val="3499"/>
                        </a:lnSpc>
                        <a:defRPr/>
                      </a:pPr>
                      <a:r>
                        <a:rPr lang="en-US" sz="2499">
                          <a:solidFill>
                            <a:srgbClr val="000000"/>
                          </a:solidFill>
                          <a:latin typeface="Heebo Bold"/>
                        </a:rPr>
                        <a:t>Algorithms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499"/>
                        </a:lnSpc>
                        <a:defRPr/>
                      </a:pPr>
                      <a:r>
                        <a:rPr lang="en-US" sz="2499">
                          <a:solidFill>
                            <a:srgbClr val="000000"/>
                          </a:solidFill>
                          <a:latin typeface="Heebo Bold"/>
                        </a:rPr>
                        <a:t>Training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499"/>
                        </a:lnSpc>
                        <a:defRPr/>
                      </a:pPr>
                      <a:r>
                        <a:rPr lang="en-US" sz="2499">
                          <a:solidFill>
                            <a:srgbClr val="000000"/>
                          </a:solidFill>
                          <a:latin typeface="Heebo Bold"/>
                        </a:rPr>
                        <a:t>Testing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tc>
                  <a:txBody>
                    <a:bodyPr/>
                    <a:lstStyle/>
                    <a:p>
                      <a:pPr algn="ctr">
                        <a:lnSpc>
                          <a:spcPts val="3499"/>
                        </a:lnSpc>
                        <a:defRPr/>
                      </a:pPr>
                      <a:r>
                        <a:rPr lang="en-US" sz="2499">
                          <a:solidFill>
                            <a:srgbClr val="000000"/>
                          </a:solidFill>
                          <a:latin typeface="Heebo Bold"/>
                        </a:rPr>
                        <a:t>Error Margin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99ACFF"/>
                    </a:solidFill>
                  </a:tcPr>
                </a:tc>
                <a:extLst>
                  <a:ext uri="{0D108BD9-81ED-4DB2-BD59-A6C34878D82A}">
                    <a16:rowId xmlns:a16="http://schemas.microsoft.com/office/drawing/2014/main" val="10000"/>
                  </a:ext>
                </a:extLst>
              </a:tr>
              <a:tr h="1052222">
                <a:tc>
                  <a:txBody>
                    <a:bodyPr/>
                    <a:lstStyle/>
                    <a:p>
                      <a:pPr algn="l">
                        <a:lnSpc>
                          <a:spcPts val="3499"/>
                        </a:lnSpc>
                        <a:defRPr/>
                      </a:pPr>
                      <a:r>
                        <a:rPr lang="en-US" sz="2499">
                          <a:solidFill>
                            <a:srgbClr val="000000"/>
                          </a:solidFill>
                          <a:latin typeface="Heebo"/>
                        </a:rPr>
                        <a:t>Decision Tree</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499"/>
                        </a:lnSpc>
                        <a:defRPr/>
                      </a:pPr>
                      <a:r>
                        <a:rPr lang="en-US" sz="2499">
                          <a:solidFill>
                            <a:srgbClr val="000000"/>
                          </a:solidFill>
                          <a:latin typeface="Heebo"/>
                        </a:rPr>
                        <a:t>99.98%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98.82%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1.16%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1"/>
                  </a:ext>
                </a:extLst>
              </a:tr>
              <a:tr h="1051760">
                <a:tc>
                  <a:txBody>
                    <a:bodyPr/>
                    <a:lstStyle/>
                    <a:p>
                      <a:pPr algn="l">
                        <a:lnSpc>
                          <a:spcPts val="3499"/>
                        </a:lnSpc>
                        <a:defRPr/>
                      </a:pPr>
                      <a:r>
                        <a:rPr lang="en-US" sz="2499">
                          <a:solidFill>
                            <a:srgbClr val="000000"/>
                          </a:solidFill>
                          <a:latin typeface="Heebo"/>
                        </a:rPr>
                        <a:t>Random Forest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499"/>
                        </a:lnSpc>
                        <a:defRPr/>
                      </a:pPr>
                      <a:r>
                        <a:rPr lang="en-US" sz="2499">
                          <a:solidFill>
                            <a:srgbClr val="000000"/>
                          </a:solidFill>
                          <a:latin typeface="Heebo"/>
                        </a:rPr>
                        <a:t>99.98%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99.35%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0.63%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2"/>
                  </a:ext>
                </a:extLst>
              </a:tr>
              <a:tr h="1051760">
                <a:tc>
                  <a:txBody>
                    <a:bodyPr/>
                    <a:lstStyle/>
                    <a:p>
                      <a:pPr algn="l">
                        <a:lnSpc>
                          <a:spcPts val="3499"/>
                        </a:lnSpc>
                        <a:defRPr/>
                      </a:pPr>
                      <a:r>
                        <a:rPr lang="en-US" sz="2499">
                          <a:solidFill>
                            <a:srgbClr val="000000"/>
                          </a:solidFill>
                          <a:latin typeface="Heebo"/>
                        </a:rPr>
                        <a:t>Logistic Regression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499"/>
                        </a:lnSpc>
                        <a:defRPr/>
                      </a:pPr>
                      <a:r>
                        <a:rPr lang="en-US" sz="2499">
                          <a:solidFill>
                            <a:srgbClr val="000000"/>
                          </a:solidFill>
                          <a:latin typeface="Heebo"/>
                        </a:rPr>
                        <a:t>87.92%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88.00%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0.08%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3"/>
                  </a:ext>
                </a:extLst>
              </a:tr>
              <a:tr h="1051760">
                <a:tc>
                  <a:txBody>
                    <a:bodyPr/>
                    <a:lstStyle/>
                    <a:p>
                      <a:pPr algn="l">
                        <a:lnSpc>
                          <a:spcPts val="3499"/>
                        </a:lnSpc>
                        <a:defRPr/>
                      </a:pPr>
                      <a:r>
                        <a:rPr lang="en-US" sz="2499">
                          <a:solidFill>
                            <a:srgbClr val="000000"/>
                          </a:solidFill>
                          <a:latin typeface="Heebo"/>
                        </a:rPr>
                        <a:t>Gaussian Naive Bayes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499"/>
                        </a:lnSpc>
                        <a:defRPr/>
                      </a:pPr>
                      <a:r>
                        <a:rPr lang="en-US" sz="2499">
                          <a:solidFill>
                            <a:srgbClr val="000000"/>
                          </a:solidFill>
                          <a:latin typeface="Heebo"/>
                        </a:rPr>
                        <a:t>75.19%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75.22%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0.03%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4"/>
                  </a:ext>
                </a:extLst>
              </a:tr>
              <a:tr h="1051760">
                <a:tc>
                  <a:txBody>
                    <a:bodyPr/>
                    <a:lstStyle/>
                    <a:p>
                      <a:pPr algn="l">
                        <a:lnSpc>
                          <a:spcPts val="3499"/>
                        </a:lnSpc>
                        <a:defRPr/>
                      </a:pPr>
                      <a:r>
                        <a:rPr lang="en-US" sz="2499">
                          <a:solidFill>
                            <a:srgbClr val="000000"/>
                          </a:solidFill>
                          <a:latin typeface="Heebo"/>
                        </a:rPr>
                        <a:t>XGBoost Classifier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CDD6FF"/>
                    </a:solidFill>
                  </a:tcPr>
                </a:tc>
                <a:tc>
                  <a:txBody>
                    <a:bodyPr/>
                    <a:lstStyle/>
                    <a:p>
                      <a:pPr algn="ctr">
                        <a:lnSpc>
                          <a:spcPts val="3499"/>
                        </a:lnSpc>
                        <a:defRPr/>
                      </a:pPr>
                      <a:r>
                        <a:rPr lang="en-US" sz="2499">
                          <a:solidFill>
                            <a:srgbClr val="000000"/>
                          </a:solidFill>
                          <a:latin typeface="Heebo"/>
                        </a:rPr>
                        <a:t>95.90%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95.94%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tc>
                  <a:txBody>
                    <a:bodyPr/>
                    <a:lstStyle/>
                    <a:p>
                      <a:pPr algn="ctr">
                        <a:lnSpc>
                          <a:spcPts val="3499"/>
                        </a:lnSpc>
                        <a:defRPr/>
                      </a:pPr>
                      <a:r>
                        <a:rPr lang="en-US" sz="2499">
                          <a:solidFill>
                            <a:srgbClr val="000000"/>
                          </a:solidFill>
                          <a:latin typeface="Heebo"/>
                        </a:rPr>
                        <a:t>0.04%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E3E8FF"/>
                    </a:solidFill>
                  </a:tcPr>
                </a:tc>
                <a:extLst>
                  <a:ext uri="{0D108BD9-81ED-4DB2-BD59-A6C34878D82A}">
                    <a16:rowId xmlns:a16="http://schemas.microsoft.com/office/drawing/2014/main" val="10005"/>
                  </a:ext>
                </a:extLst>
              </a:tr>
            </a:tbl>
          </a:graphicData>
        </a:graphic>
      </p:graphicFrame>
      <p:sp>
        <p:nvSpPr>
          <p:cNvPr id="10" name="TextBox 10"/>
          <p:cNvSpPr txBox="1"/>
          <p:nvPr/>
        </p:nvSpPr>
        <p:spPr>
          <a:xfrm>
            <a:off x="11202127" y="445472"/>
            <a:ext cx="6971877" cy="1052157"/>
          </a:xfrm>
          <a:prstGeom prst="rect">
            <a:avLst/>
          </a:prstGeom>
        </p:spPr>
        <p:txBody>
          <a:bodyPr lIns="0" tIns="0" rIns="0" bIns="0" rtlCol="0" anchor="t">
            <a:spAutoFit/>
          </a:bodyPr>
          <a:lstStyle/>
          <a:p>
            <a:pPr algn="ctr">
              <a:lnSpc>
                <a:spcPts val="8682"/>
              </a:lnSpc>
            </a:pPr>
            <a:r>
              <a:rPr lang="en-US" sz="6201">
                <a:solidFill>
                  <a:srgbClr val="F5C0A2"/>
                </a:solidFill>
                <a:latin typeface="Heebo Bold"/>
              </a:rPr>
              <a:t>Model Comparison</a:t>
            </a:r>
          </a:p>
        </p:txBody>
      </p:sp>
      <p:sp>
        <p:nvSpPr>
          <p:cNvPr id="11" name="TextBox 11"/>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6182A8"/>
                </a:solidFill>
                <a:latin typeface="Heebo Bold"/>
              </a:rPr>
              <a:t>08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50418" y="9049203"/>
            <a:ext cx="770523" cy="7705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09</a:t>
            </a:r>
          </a:p>
        </p:txBody>
      </p:sp>
      <p:sp>
        <p:nvSpPr>
          <p:cNvPr id="6" name="Freeform 6"/>
          <p:cNvSpPr/>
          <p:nvPr/>
        </p:nvSpPr>
        <p:spPr>
          <a:xfrm>
            <a:off x="0" y="8889689"/>
            <a:ext cx="1427502" cy="1397311"/>
          </a:xfrm>
          <a:custGeom>
            <a:avLst/>
            <a:gdLst/>
            <a:ahLst/>
            <a:cxnLst/>
            <a:rect l="l" t="t" r="r" b="b"/>
            <a:pathLst>
              <a:path w="1427502" h="1397311">
                <a:moveTo>
                  <a:pt x="0" y="0"/>
                </a:moveTo>
                <a:lnTo>
                  <a:pt x="1427502" y="0"/>
                </a:lnTo>
                <a:lnTo>
                  <a:pt x="1427502" y="1397311"/>
                </a:lnTo>
                <a:lnTo>
                  <a:pt x="0" y="1397311"/>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sp>
        <p:nvSpPr>
          <p:cNvPr id="7" name="Freeform 7"/>
          <p:cNvSpPr/>
          <p:nvPr/>
        </p:nvSpPr>
        <p:spPr>
          <a:xfrm>
            <a:off x="17259300" y="-368611"/>
            <a:ext cx="1427502" cy="1397311"/>
          </a:xfrm>
          <a:custGeom>
            <a:avLst/>
            <a:gdLst/>
            <a:ahLst/>
            <a:cxnLst/>
            <a:rect l="l" t="t" r="r" b="b"/>
            <a:pathLst>
              <a:path w="1427502" h="1397311">
                <a:moveTo>
                  <a:pt x="0" y="0"/>
                </a:moveTo>
                <a:lnTo>
                  <a:pt x="1427502" y="0"/>
                </a:lnTo>
                <a:lnTo>
                  <a:pt x="1427502" y="1397311"/>
                </a:lnTo>
                <a:lnTo>
                  <a:pt x="0" y="1397311"/>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grpSp>
        <p:nvGrpSpPr>
          <p:cNvPr id="8" name="Group 8"/>
          <p:cNvGrpSpPr/>
          <p:nvPr/>
        </p:nvGrpSpPr>
        <p:grpSpPr>
          <a:xfrm>
            <a:off x="9369026" y="1872316"/>
            <a:ext cx="8604025" cy="6333270"/>
            <a:chOff x="0" y="0"/>
            <a:chExt cx="11472034" cy="8444360"/>
          </a:xfrm>
        </p:grpSpPr>
        <p:grpSp>
          <p:nvGrpSpPr>
            <p:cNvPr id="9" name="Group 9"/>
            <p:cNvGrpSpPr>
              <a:grpSpLocks noChangeAspect="1"/>
            </p:cNvGrpSpPr>
            <p:nvPr/>
          </p:nvGrpSpPr>
          <p:grpSpPr>
            <a:xfrm>
              <a:off x="3452503" y="0"/>
              <a:ext cx="7815622" cy="7927179"/>
              <a:chOff x="0" y="0"/>
              <a:chExt cx="10287000" cy="10433832"/>
            </a:xfrm>
          </p:grpSpPr>
          <p:sp>
            <p:nvSpPr>
              <p:cNvPr id="10" name="Freeform 10"/>
              <p:cNvSpPr/>
              <p:nvPr/>
            </p:nvSpPr>
            <p:spPr>
              <a:xfrm>
                <a:off x="-6350" y="0"/>
                <a:ext cx="10299700" cy="10433831"/>
              </a:xfrm>
              <a:custGeom>
                <a:avLst/>
                <a:gdLst/>
                <a:ahLst/>
                <a:cxnLst/>
                <a:rect l="l" t="t" r="r" b="b"/>
                <a:pathLst>
                  <a:path w="10299700" h="10433831">
                    <a:moveTo>
                      <a:pt x="0" y="0"/>
                    </a:moveTo>
                    <a:lnTo>
                      <a:pt x="12700" y="0"/>
                    </a:lnTo>
                    <a:lnTo>
                      <a:pt x="12700" y="10433831"/>
                    </a:lnTo>
                    <a:lnTo>
                      <a:pt x="0" y="10433831"/>
                    </a:lnTo>
                    <a:close/>
                    <a:moveTo>
                      <a:pt x="2057400" y="0"/>
                    </a:moveTo>
                    <a:lnTo>
                      <a:pt x="2070100" y="0"/>
                    </a:lnTo>
                    <a:lnTo>
                      <a:pt x="2070100" y="10433831"/>
                    </a:lnTo>
                    <a:lnTo>
                      <a:pt x="2057400" y="10433831"/>
                    </a:lnTo>
                    <a:close/>
                    <a:moveTo>
                      <a:pt x="4114800" y="0"/>
                    </a:moveTo>
                    <a:lnTo>
                      <a:pt x="4127500" y="0"/>
                    </a:lnTo>
                    <a:lnTo>
                      <a:pt x="4127500" y="10433831"/>
                    </a:lnTo>
                    <a:lnTo>
                      <a:pt x="4114800" y="10433831"/>
                    </a:lnTo>
                    <a:close/>
                    <a:moveTo>
                      <a:pt x="6172200" y="0"/>
                    </a:moveTo>
                    <a:lnTo>
                      <a:pt x="6184900" y="0"/>
                    </a:lnTo>
                    <a:lnTo>
                      <a:pt x="6184900" y="10433831"/>
                    </a:lnTo>
                    <a:lnTo>
                      <a:pt x="6172200" y="10433831"/>
                    </a:lnTo>
                    <a:close/>
                    <a:moveTo>
                      <a:pt x="8229600" y="0"/>
                    </a:moveTo>
                    <a:lnTo>
                      <a:pt x="8242300" y="0"/>
                    </a:lnTo>
                    <a:lnTo>
                      <a:pt x="8242300" y="10433831"/>
                    </a:lnTo>
                    <a:lnTo>
                      <a:pt x="8229600" y="10433831"/>
                    </a:lnTo>
                    <a:close/>
                    <a:moveTo>
                      <a:pt x="10287000" y="0"/>
                    </a:moveTo>
                    <a:lnTo>
                      <a:pt x="10299700" y="0"/>
                    </a:lnTo>
                    <a:lnTo>
                      <a:pt x="10299700" y="10433831"/>
                    </a:lnTo>
                    <a:lnTo>
                      <a:pt x="10287000" y="10433831"/>
                    </a:lnTo>
                    <a:close/>
                  </a:path>
                </a:pathLst>
              </a:custGeom>
              <a:solidFill>
                <a:srgbClr val="000000">
                  <a:alpha val="24706"/>
                </a:srgbClr>
              </a:solidFill>
            </p:spPr>
          </p:sp>
        </p:grpSp>
        <p:sp>
          <p:nvSpPr>
            <p:cNvPr id="11" name="TextBox 11"/>
            <p:cNvSpPr txBox="1"/>
            <p:nvPr/>
          </p:nvSpPr>
          <p:spPr>
            <a:xfrm>
              <a:off x="3365738" y="8052986"/>
              <a:ext cx="173530"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a:t>
              </a:r>
            </a:p>
          </p:txBody>
        </p:sp>
        <p:sp>
          <p:nvSpPr>
            <p:cNvPr id="12" name="TextBox 12"/>
            <p:cNvSpPr txBox="1"/>
            <p:nvPr/>
          </p:nvSpPr>
          <p:spPr>
            <a:xfrm>
              <a:off x="4811719" y="8052986"/>
              <a:ext cx="407817"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0,1</a:t>
              </a:r>
            </a:p>
          </p:txBody>
        </p:sp>
        <p:sp>
          <p:nvSpPr>
            <p:cNvPr id="13" name="TextBox 13"/>
            <p:cNvSpPr txBox="1"/>
            <p:nvPr/>
          </p:nvSpPr>
          <p:spPr>
            <a:xfrm>
              <a:off x="6374843" y="8052986"/>
              <a:ext cx="407817"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0,2</a:t>
              </a:r>
            </a:p>
          </p:txBody>
        </p:sp>
        <p:sp>
          <p:nvSpPr>
            <p:cNvPr id="14" name="TextBox 14"/>
            <p:cNvSpPr txBox="1"/>
            <p:nvPr/>
          </p:nvSpPr>
          <p:spPr>
            <a:xfrm>
              <a:off x="7937967" y="8052986"/>
              <a:ext cx="407817"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0,3</a:t>
              </a:r>
            </a:p>
          </p:txBody>
        </p:sp>
        <p:sp>
          <p:nvSpPr>
            <p:cNvPr id="15" name="TextBox 15"/>
            <p:cNvSpPr txBox="1"/>
            <p:nvPr/>
          </p:nvSpPr>
          <p:spPr>
            <a:xfrm>
              <a:off x="9501092" y="8052986"/>
              <a:ext cx="407817"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0,4</a:t>
              </a:r>
            </a:p>
          </p:txBody>
        </p:sp>
        <p:sp>
          <p:nvSpPr>
            <p:cNvPr id="16" name="TextBox 16"/>
            <p:cNvSpPr txBox="1"/>
            <p:nvPr/>
          </p:nvSpPr>
          <p:spPr>
            <a:xfrm>
              <a:off x="11064216" y="8052986"/>
              <a:ext cx="407817" cy="391374"/>
            </a:xfrm>
            <a:prstGeom prst="rect">
              <a:avLst/>
            </a:prstGeom>
          </p:spPr>
          <p:txBody>
            <a:bodyPr lIns="0" tIns="0" rIns="0" bIns="0" rtlCol="0" anchor="t">
              <a:spAutoFit/>
            </a:bodyPr>
            <a:lstStyle/>
            <a:p>
              <a:pPr algn="ctr">
                <a:lnSpc>
                  <a:spcPts val="2552"/>
                </a:lnSpc>
              </a:pPr>
              <a:r>
                <a:rPr lang="en-US" sz="1823">
                  <a:solidFill>
                    <a:srgbClr val="000000"/>
                  </a:solidFill>
                  <a:latin typeface="Heebo"/>
                </a:rPr>
                <a:t>0,5</a:t>
              </a:r>
            </a:p>
          </p:txBody>
        </p:sp>
        <p:sp>
          <p:nvSpPr>
            <p:cNvPr id="17" name="TextBox 17"/>
            <p:cNvSpPr txBox="1"/>
            <p:nvPr/>
          </p:nvSpPr>
          <p:spPr>
            <a:xfrm>
              <a:off x="1798468" y="27841"/>
              <a:ext cx="1499653"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recoveries </a:t>
              </a:r>
            </a:p>
          </p:txBody>
        </p:sp>
        <p:sp>
          <p:nvSpPr>
            <p:cNvPr id="18" name="TextBox 18"/>
            <p:cNvSpPr txBox="1"/>
            <p:nvPr/>
          </p:nvSpPr>
          <p:spPr>
            <a:xfrm>
              <a:off x="0" y="560094"/>
              <a:ext cx="3298120"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collection_recovery_fee </a:t>
              </a:r>
            </a:p>
          </p:txBody>
        </p:sp>
        <p:sp>
          <p:nvSpPr>
            <p:cNvPr id="19" name="TextBox 19"/>
            <p:cNvSpPr txBox="1"/>
            <p:nvPr/>
          </p:nvSpPr>
          <p:spPr>
            <a:xfrm>
              <a:off x="1107213" y="1092348"/>
              <a:ext cx="2190907"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total_rec_prncp </a:t>
              </a:r>
            </a:p>
          </p:txBody>
        </p:sp>
        <p:sp>
          <p:nvSpPr>
            <p:cNvPr id="20" name="TextBox 20"/>
            <p:cNvSpPr txBox="1"/>
            <p:nvPr/>
          </p:nvSpPr>
          <p:spPr>
            <a:xfrm>
              <a:off x="681002" y="1624601"/>
              <a:ext cx="2617118"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last_pymnt_d_year </a:t>
              </a:r>
            </a:p>
          </p:txBody>
        </p:sp>
        <p:sp>
          <p:nvSpPr>
            <p:cNvPr id="21" name="TextBox 21"/>
            <p:cNvSpPr txBox="1"/>
            <p:nvPr/>
          </p:nvSpPr>
          <p:spPr>
            <a:xfrm>
              <a:off x="1064245" y="2156854"/>
              <a:ext cx="2233875"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total_pymnt_inv </a:t>
              </a:r>
            </a:p>
          </p:txBody>
        </p:sp>
        <p:sp>
          <p:nvSpPr>
            <p:cNvPr id="22" name="TextBox 22"/>
            <p:cNvSpPr txBox="1"/>
            <p:nvPr/>
          </p:nvSpPr>
          <p:spPr>
            <a:xfrm>
              <a:off x="1599006" y="2689108"/>
              <a:ext cx="1699114"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total_pymnt </a:t>
              </a:r>
            </a:p>
          </p:txBody>
        </p:sp>
        <p:sp>
          <p:nvSpPr>
            <p:cNvPr id="23" name="TextBox 23"/>
            <p:cNvSpPr txBox="1"/>
            <p:nvPr/>
          </p:nvSpPr>
          <p:spPr>
            <a:xfrm>
              <a:off x="2197842" y="3221361"/>
              <a:ext cx="1100278"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int_rate </a:t>
              </a:r>
            </a:p>
          </p:txBody>
        </p:sp>
        <p:sp>
          <p:nvSpPr>
            <p:cNvPr id="24" name="TextBox 24"/>
            <p:cNvSpPr txBox="1"/>
            <p:nvPr/>
          </p:nvSpPr>
          <p:spPr>
            <a:xfrm>
              <a:off x="1794849" y="3753615"/>
              <a:ext cx="1503271"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sub_grade </a:t>
              </a:r>
            </a:p>
          </p:txBody>
        </p:sp>
        <p:sp>
          <p:nvSpPr>
            <p:cNvPr id="25" name="TextBox 25"/>
            <p:cNvSpPr txBox="1"/>
            <p:nvPr/>
          </p:nvSpPr>
          <p:spPr>
            <a:xfrm>
              <a:off x="867196" y="4285868"/>
              <a:ext cx="2430924"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last_pymnt_amnt </a:t>
              </a:r>
            </a:p>
          </p:txBody>
        </p:sp>
        <p:sp>
          <p:nvSpPr>
            <p:cNvPr id="26" name="TextBox 26"/>
            <p:cNvSpPr txBox="1"/>
            <p:nvPr/>
          </p:nvSpPr>
          <p:spPr>
            <a:xfrm>
              <a:off x="2437256" y="4818121"/>
              <a:ext cx="860864"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grade </a:t>
              </a:r>
            </a:p>
          </p:txBody>
        </p:sp>
        <p:sp>
          <p:nvSpPr>
            <p:cNvPr id="27" name="TextBox 27"/>
            <p:cNvSpPr txBox="1"/>
            <p:nvPr/>
          </p:nvSpPr>
          <p:spPr>
            <a:xfrm>
              <a:off x="808248" y="5350375"/>
              <a:ext cx="2489873"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total_rec_late_fee </a:t>
              </a:r>
            </a:p>
          </p:txBody>
        </p:sp>
        <p:sp>
          <p:nvSpPr>
            <p:cNvPr id="28" name="TextBox 28"/>
            <p:cNvSpPr txBox="1"/>
            <p:nvPr/>
          </p:nvSpPr>
          <p:spPr>
            <a:xfrm>
              <a:off x="1850934" y="5882628"/>
              <a:ext cx="1447187"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out_prncp </a:t>
              </a:r>
            </a:p>
          </p:txBody>
        </p:sp>
        <p:sp>
          <p:nvSpPr>
            <p:cNvPr id="29" name="TextBox 29"/>
            <p:cNvSpPr txBox="1"/>
            <p:nvPr/>
          </p:nvSpPr>
          <p:spPr>
            <a:xfrm>
              <a:off x="1316172" y="6414882"/>
              <a:ext cx="1981948"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out_prncp_inv </a:t>
              </a:r>
            </a:p>
          </p:txBody>
        </p:sp>
        <p:sp>
          <p:nvSpPr>
            <p:cNvPr id="30" name="TextBox 30"/>
            <p:cNvSpPr txBox="1"/>
            <p:nvPr/>
          </p:nvSpPr>
          <p:spPr>
            <a:xfrm>
              <a:off x="128753" y="6947135"/>
              <a:ext cx="3169367"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last_credit_pull_d_year </a:t>
              </a:r>
            </a:p>
          </p:txBody>
        </p:sp>
        <p:sp>
          <p:nvSpPr>
            <p:cNvPr id="31" name="TextBox 31"/>
            <p:cNvSpPr txBox="1"/>
            <p:nvPr/>
          </p:nvSpPr>
          <p:spPr>
            <a:xfrm>
              <a:off x="375252" y="7479389"/>
              <a:ext cx="2922868" cy="391374"/>
            </a:xfrm>
            <a:prstGeom prst="rect">
              <a:avLst/>
            </a:prstGeom>
          </p:spPr>
          <p:txBody>
            <a:bodyPr lIns="0" tIns="0" rIns="0" bIns="0" rtlCol="0" anchor="t">
              <a:spAutoFit/>
            </a:bodyPr>
            <a:lstStyle/>
            <a:p>
              <a:pPr algn="r">
                <a:lnSpc>
                  <a:spcPts val="2552"/>
                </a:lnSpc>
              </a:pPr>
              <a:r>
                <a:rPr lang="en-US" sz="1823">
                  <a:solidFill>
                    <a:srgbClr val="000000"/>
                  </a:solidFill>
                  <a:latin typeface="Heebo"/>
                </a:rPr>
                <a:t>last_pymnt_d_month </a:t>
              </a:r>
            </a:p>
          </p:txBody>
        </p:sp>
        <p:grpSp>
          <p:nvGrpSpPr>
            <p:cNvPr id="32" name="Group 32"/>
            <p:cNvGrpSpPr>
              <a:grpSpLocks noChangeAspect="1"/>
            </p:cNvGrpSpPr>
            <p:nvPr/>
          </p:nvGrpSpPr>
          <p:grpSpPr>
            <a:xfrm>
              <a:off x="3452503" y="0"/>
              <a:ext cx="6809918" cy="7927179"/>
              <a:chOff x="0" y="0"/>
              <a:chExt cx="8963282" cy="10433832"/>
            </a:xfrm>
          </p:grpSpPr>
          <p:sp>
            <p:nvSpPr>
              <p:cNvPr id="33" name="Freeform 33"/>
              <p:cNvSpPr/>
              <p:nvPr/>
            </p:nvSpPr>
            <p:spPr>
              <a:xfrm>
                <a:off x="0" y="0"/>
                <a:ext cx="8963282" cy="626030"/>
              </a:xfrm>
              <a:custGeom>
                <a:avLst/>
                <a:gdLst/>
                <a:ahLst/>
                <a:cxnLst/>
                <a:rect l="l" t="t" r="r" b="b"/>
                <a:pathLst>
                  <a:path w="8963282" h="626030">
                    <a:moveTo>
                      <a:pt x="0" y="0"/>
                    </a:moveTo>
                    <a:lnTo>
                      <a:pt x="8913199" y="0"/>
                    </a:lnTo>
                    <a:lnTo>
                      <a:pt x="8913199" y="0"/>
                    </a:lnTo>
                    <a:cubicBezTo>
                      <a:pt x="8926482" y="0"/>
                      <a:pt x="8939221" y="5276"/>
                      <a:pt x="8948613" y="14669"/>
                    </a:cubicBezTo>
                    <a:cubicBezTo>
                      <a:pt x="8958006" y="24061"/>
                      <a:pt x="8963282" y="36800"/>
                      <a:pt x="8963282" y="50082"/>
                    </a:cubicBezTo>
                    <a:lnTo>
                      <a:pt x="8963282" y="575947"/>
                    </a:lnTo>
                    <a:cubicBezTo>
                      <a:pt x="8963282" y="589230"/>
                      <a:pt x="8958006" y="601969"/>
                      <a:pt x="8948613" y="611361"/>
                    </a:cubicBezTo>
                    <a:cubicBezTo>
                      <a:pt x="8939221" y="620754"/>
                      <a:pt x="8926482" y="626030"/>
                      <a:pt x="8913199" y="626030"/>
                    </a:cubicBezTo>
                    <a:lnTo>
                      <a:pt x="0" y="626030"/>
                    </a:lnTo>
                    <a:close/>
                  </a:path>
                </a:pathLst>
              </a:custGeom>
              <a:solidFill>
                <a:srgbClr val="6CE5E8"/>
              </a:solidFill>
            </p:spPr>
          </p:sp>
          <p:sp>
            <p:nvSpPr>
              <p:cNvPr id="34" name="Freeform 34"/>
              <p:cNvSpPr/>
              <p:nvPr/>
            </p:nvSpPr>
            <p:spPr>
              <a:xfrm>
                <a:off x="0" y="700557"/>
                <a:ext cx="6081461" cy="626030"/>
              </a:xfrm>
              <a:custGeom>
                <a:avLst/>
                <a:gdLst/>
                <a:ahLst/>
                <a:cxnLst/>
                <a:rect l="l" t="t" r="r" b="b"/>
                <a:pathLst>
                  <a:path w="6081461" h="626030">
                    <a:moveTo>
                      <a:pt x="0" y="0"/>
                    </a:moveTo>
                    <a:lnTo>
                      <a:pt x="6031379" y="0"/>
                    </a:lnTo>
                    <a:cubicBezTo>
                      <a:pt x="6044661" y="0"/>
                      <a:pt x="6057400" y="5277"/>
                      <a:pt x="6066792" y="14669"/>
                    </a:cubicBezTo>
                    <a:cubicBezTo>
                      <a:pt x="6076185" y="24061"/>
                      <a:pt x="6081461" y="36800"/>
                      <a:pt x="6081461" y="50083"/>
                    </a:cubicBezTo>
                    <a:lnTo>
                      <a:pt x="6081461" y="575948"/>
                    </a:lnTo>
                    <a:cubicBezTo>
                      <a:pt x="6081461" y="589230"/>
                      <a:pt x="6076185" y="601969"/>
                      <a:pt x="6066792" y="611361"/>
                    </a:cubicBezTo>
                    <a:cubicBezTo>
                      <a:pt x="6057400" y="620754"/>
                      <a:pt x="6044661" y="626030"/>
                      <a:pt x="6031379" y="626030"/>
                    </a:cubicBezTo>
                    <a:lnTo>
                      <a:pt x="0" y="626030"/>
                    </a:lnTo>
                    <a:close/>
                  </a:path>
                </a:pathLst>
              </a:custGeom>
              <a:solidFill>
                <a:srgbClr val="6CE5E8"/>
              </a:solidFill>
            </p:spPr>
          </p:sp>
          <p:sp>
            <p:nvSpPr>
              <p:cNvPr id="35" name="Freeform 35"/>
              <p:cNvSpPr/>
              <p:nvPr/>
            </p:nvSpPr>
            <p:spPr>
              <a:xfrm>
                <a:off x="0" y="1401114"/>
                <a:ext cx="5237392" cy="626030"/>
              </a:xfrm>
              <a:custGeom>
                <a:avLst/>
                <a:gdLst/>
                <a:ahLst/>
                <a:cxnLst/>
                <a:rect l="l" t="t" r="r" b="b"/>
                <a:pathLst>
                  <a:path w="5237392" h="626030">
                    <a:moveTo>
                      <a:pt x="0" y="0"/>
                    </a:moveTo>
                    <a:lnTo>
                      <a:pt x="5187310" y="0"/>
                    </a:lnTo>
                    <a:cubicBezTo>
                      <a:pt x="5214970" y="1"/>
                      <a:pt x="5237392" y="22423"/>
                      <a:pt x="5237392" y="50083"/>
                    </a:cubicBezTo>
                    <a:lnTo>
                      <a:pt x="5237392" y="575948"/>
                    </a:lnTo>
                    <a:cubicBezTo>
                      <a:pt x="5237392" y="603608"/>
                      <a:pt x="5214970" y="626030"/>
                      <a:pt x="5187310" y="626030"/>
                    </a:cubicBezTo>
                    <a:lnTo>
                      <a:pt x="0" y="626030"/>
                    </a:lnTo>
                    <a:close/>
                  </a:path>
                </a:pathLst>
              </a:custGeom>
              <a:solidFill>
                <a:srgbClr val="6CE5E8"/>
              </a:solidFill>
            </p:spPr>
          </p:sp>
          <p:sp>
            <p:nvSpPr>
              <p:cNvPr id="36" name="Freeform 36"/>
              <p:cNvSpPr/>
              <p:nvPr/>
            </p:nvSpPr>
            <p:spPr>
              <a:xfrm>
                <a:off x="0" y="2101672"/>
                <a:ext cx="5207169" cy="626030"/>
              </a:xfrm>
              <a:custGeom>
                <a:avLst/>
                <a:gdLst/>
                <a:ahLst/>
                <a:cxnLst/>
                <a:rect l="l" t="t" r="r" b="b"/>
                <a:pathLst>
                  <a:path w="5207169" h="626030">
                    <a:moveTo>
                      <a:pt x="0" y="0"/>
                    </a:moveTo>
                    <a:lnTo>
                      <a:pt x="5157087" y="0"/>
                    </a:lnTo>
                    <a:cubicBezTo>
                      <a:pt x="5184746" y="0"/>
                      <a:pt x="5207169" y="22422"/>
                      <a:pt x="5207169" y="50082"/>
                    </a:cubicBezTo>
                    <a:lnTo>
                      <a:pt x="5207169" y="575947"/>
                    </a:lnTo>
                    <a:cubicBezTo>
                      <a:pt x="5207169" y="603607"/>
                      <a:pt x="5184746" y="626030"/>
                      <a:pt x="5157087" y="626030"/>
                    </a:cubicBezTo>
                    <a:lnTo>
                      <a:pt x="0" y="626030"/>
                    </a:lnTo>
                    <a:close/>
                  </a:path>
                </a:pathLst>
              </a:custGeom>
              <a:solidFill>
                <a:srgbClr val="6CE5E8"/>
              </a:solidFill>
            </p:spPr>
          </p:sp>
          <p:sp>
            <p:nvSpPr>
              <p:cNvPr id="37" name="Freeform 37"/>
              <p:cNvSpPr/>
              <p:nvPr/>
            </p:nvSpPr>
            <p:spPr>
              <a:xfrm>
                <a:off x="0" y="2802229"/>
                <a:ext cx="4010832" cy="626030"/>
              </a:xfrm>
              <a:custGeom>
                <a:avLst/>
                <a:gdLst/>
                <a:ahLst/>
                <a:cxnLst/>
                <a:rect l="l" t="t" r="r" b="b"/>
                <a:pathLst>
                  <a:path w="4010832" h="626030">
                    <a:moveTo>
                      <a:pt x="0" y="0"/>
                    </a:moveTo>
                    <a:lnTo>
                      <a:pt x="3960750" y="0"/>
                    </a:lnTo>
                    <a:cubicBezTo>
                      <a:pt x="3974032" y="0"/>
                      <a:pt x="3986771" y="5276"/>
                      <a:pt x="3996163" y="14669"/>
                    </a:cubicBezTo>
                    <a:cubicBezTo>
                      <a:pt x="4005556" y="24061"/>
                      <a:pt x="4010832" y="36800"/>
                      <a:pt x="4010832" y="50082"/>
                    </a:cubicBezTo>
                    <a:lnTo>
                      <a:pt x="4010832" y="575947"/>
                    </a:lnTo>
                    <a:cubicBezTo>
                      <a:pt x="4010832" y="589230"/>
                      <a:pt x="4005556" y="601969"/>
                      <a:pt x="3996163" y="611361"/>
                    </a:cubicBezTo>
                    <a:cubicBezTo>
                      <a:pt x="3986771" y="620754"/>
                      <a:pt x="3974033" y="626030"/>
                      <a:pt x="3960750" y="626030"/>
                    </a:cubicBezTo>
                    <a:lnTo>
                      <a:pt x="0" y="626030"/>
                    </a:lnTo>
                    <a:close/>
                  </a:path>
                </a:pathLst>
              </a:custGeom>
              <a:solidFill>
                <a:srgbClr val="6CE5E8"/>
              </a:solidFill>
            </p:spPr>
          </p:sp>
          <p:sp>
            <p:nvSpPr>
              <p:cNvPr id="38" name="Freeform 38"/>
              <p:cNvSpPr/>
              <p:nvPr/>
            </p:nvSpPr>
            <p:spPr>
              <a:xfrm>
                <a:off x="0" y="3502786"/>
                <a:ext cx="3997233" cy="626030"/>
              </a:xfrm>
              <a:custGeom>
                <a:avLst/>
                <a:gdLst/>
                <a:ahLst/>
                <a:cxnLst/>
                <a:rect l="l" t="t" r="r" b="b"/>
                <a:pathLst>
                  <a:path w="3997233" h="626030">
                    <a:moveTo>
                      <a:pt x="0" y="0"/>
                    </a:moveTo>
                    <a:lnTo>
                      <a:pt x="3947151" y="0"/>
                    </a:lnTo>
                    <a:cubicBezTo>
                      <a:pt x="3960433" y="0"/>
                      <a:pt x="3973172" y="5277"/>
                      <a:pt x="3982564" y="14669"/>
                    </a:cubicBezTo>
                    <a:cubicBezTo>
                      <a:pt x="3991956" y="24062"/>
                      <a:pt x="3997233" y="36800"/>
                      <a:pt x="3997233" y="50083"/>
                    </a:cubicBezTo>
                    <a:lnTo>
                      <a:pt x="3997233" y="575948"/>
                    </a:lnTo>
                    <a:cubicBezTo>
                      <a:pt x="3997233" y="603608"/>
                      <a:pt x="3974810" y="626030"/>
                      <a:pt x="3947151" y="626030"/>
                    </a:cubicBezTo>
                    <a:lnTo>
                      <a:pt x="0" y="626030"/>
                    </a:lnTo>
                    <a:close/>
                  </a:path>
                </a:pathLst>
              </a:custGeom>
              <a:solidFill>
                <a:srgbClr val="6CE5E8"/>
              </a:solidFill>
            </p:spPr>
          </p:sp>
          <p:sp>
            <p:nvSpPr>
              <p:cNvPr id="39" name="Freeform 39"/>
              <p:cNvSpPr/>
              <p:nvPr/>
            </p:nvSpPr>
            <p:spPr>
              <a:xfrm>
                <a:off x="0" y="4203343"/>
                <a:ext cx="3599558" cy="626030"/>
              </a:xfrm>
              <a:custGeom>
                <a:avLst/>
                <a:gdLst/>
                <a:ahLst/>
                <a:cxnLst/>
                <a:rect l="l" t="t" r="r" b="b"/>
                <a:pathLst>
                  <a:path w="3599558" h="626030">
                    <a:moveTo>
                      <a:pt x="0" y="0"/>
                    </a:moveTo>
                    <a:lnTo>
                      <a:pt x="3549476" y="0"/>
                    </a:lnTo>
                    <a:cubicBezTo>
                      <a:pt x="3562758" y="0"/>
                      <a:pt x="3575497" y="5277"/>
                      <a:pt x="3584889" y="14669"/>
                    </a:cubicBezTo>
                    <a:cubicBezTo>
                      <a:pt x="3594281" y="24062"/>
                      <a:pt x="3599558" y="36801"/>
                      <a:pt x="3599558" y="50083"/>
                    </a:cubicBezTo>
                    <a:lnTo>
                      <a:pt x="3599558" y="575948"/>
                    </a:lnTo>
                    <a:cubicBezTo>
                      <a:pt x="3599558" y="603608"/>
                      <a:pt x="3577135" y="626030"/>
                      <a:pt x="3549476" y="626030"/>
                    </a:cubicBezTo>
                    <a:lnTo>
                      <a:pt x="0" y="626030"/>
                    </a:lnTo>
                    <a:close/>
                  </a:path>
                </a:pathLst>
              </a:custGeom>
              <a:solidFill>
                <a:srgbClr val="6CE5E8"/>
              </a:solidFill>
            </p:spPr>
          </p:sp>
          <p:sp>
            <p:nvSpPr>
              <p:cNvPr id="40" name="Freeform 40"/>
              <p:cNvSpPr/>
              <p:nvPr/>
            </p:nvSpPr>
            <p:spPr>
              <a:xfrm>
                <a:off x="0" y="4903901"/>
                <a:ext cx="3541621" cy="626030"/>
              </a:xfrm>
              <a:custGeom>
                <a:avLst/>
                <a:gdLst/>
                <a:ahLst/>
                <a:cxnLst/>
                <a:rect l="l" t="t" r="r" b="b"/>
                <a:pathLst>
                  <a:path w="3541621" h="626030">
                    <a:moveTo>
                      <a:pt x="0" y="0"/>
                    </a:moveTo>
                    <a:lnTo>
                      <a:pt x="3491539" y="0"/>
                    </a:lnTo>
                    <a:cubicBezTo>
                      <a:pt x="3504822" y="0"/>
                      <a:pt x="3517560" y="5276"/>
                      <a:pt x="3526953" y="14669"/>
                    </a:cubicBezTo>
                    <a:cubicBezTo>
                      <a:pt x="3536345" y="24061"/>
                      <a:pt x="3541621" y="36800"/>
                      <a:pt x="3541621" y="50082"/>
                    </a:cubicBezTo>
                    <a:lnTo>
                      <a:pt x="3541621" y="575947"/>
                    </a:lnTo>
                    <a:cubicBezTo>
                      <a:pt x="3541621" y="603607"/>
                      <a:pt x="3519199" y="626030"/>
                      <a:pt x="3491539" y="626030"/>
                    </a:cubicBezTo>
                    <a:lnTo>
                      <a:pt x="0" y="626030"/>
                    </a:lnTo>
                    <a:close/>
                  </a:path>
                </a:pathLst>
              </a:custGeom>
              <a:solidFill>
                <a:srgbClr val="6CE5E8"/>
              </a:solidFill>
            </p:spPr>
          </p:sp>
          <p:sp>
            <p:nvSpPr>
              <p:cNvPr id="41" name="Freeform 41"/>
              <p:cNvSpPr/>
              <p:nvPr/>
            </p:nvSpPr>
            <p:spPr>
              <a:xfrm>
                <a:off x="0" y="5604458"/>
                <a:ext cx="3507304" cy="626030"/>
              </a:xfrm>
              <a:custGeom>
                <a:avLst/>
                <a:gdLst/>
                <a:ahLst/>
                <a:cxnLst/>
                <a:rect l="l" t="t" r="r" b="b"/>
                <a:pathLst>
                  <a:path w="3507304" h="626030">
                    <a:moveTo>
                      <a:pt x="0" y="0"/>
                    </a:moveTo>
                    <a:lnTo>
                      <a:pt x="3457222" y="0"/>
                    </a:lnTo>
                    <a:cubicBezTo>
                      <a:pt x="3470504" y="0"/>
                      <a:pt x="3483243" y="5277"/>
                      <a:pt x="3492636" y="14669"/>
                    </a:cubicBezTo>
                    <a:cubicBezTo>
                      <a:pt x="3502028" y="24061"/>
                      <a:pt x="3507304" y="36800"/>
                      <a:pt x="3507304" y="50083"/>
                    </a:cubicBezTo>
                    <a:lnTo>
                      <a:pt x="3507304" y="575948"/>
                    </a:lnTo>
                    <a:cubicBezTo>
                      <a:pt x="3507304" y="603607"/>
                      <a:pt x="3484881" y="626030"/>
                      <a:pt x="3457222" y="626030"/>
                    </a:cubicBezTo>
                    <a:lnTo>
                      <a:pt x="0" y="626030"/>
                    </a:lnTo>
                    <a:close/>
                  </a:path>
                </a:pathLst>
              </a:custGeom>
              <a:solidFill>
                <a:srgbClr val="6CE5E8"/>
              </a:solidFill>
            </p:spPr>
          </p:sp>
          <p:sp>
            <p:nvSpPr>
              <p:cNvPr id="42" name="Freeform 42"/>
              <p:cNvSpPr/>
              <p:nvPr/>
            </p:nvSpPr>
            <p:spPr>
              <a:xfrm>
                <a:off x="0" y="6305015"/>
                <a:ext cx="3462474" cy="626030"/>
              </a:xfrm>
              <a:custGeom>
                <a:avLst/>
                <a:gdLst/>
                <a:ahLst/>
                <a:cxnLst/>
                <a:rect l="l" t="t" r="r" b="b"/>
                <a:pathLst>
                  <a:path w="3462474" h="626030">
                    <a:moveTo>
                      <a:pt x="0" y="0"/>
                    </a:moveTo>
                    <a:lnTo>
                      <a:pt x="3412391" y="0"/>
                    </a:lnTo>
                    <a:cubicBezTo>
                      <a:pt x="3425674" y="0"/>
                      <a:pt x="3438413" y="5277"/>
                      <a:pt x="3447805" y="14669"/>
                    </a:cubicBezTo>
                    <a:cubicBezTo>
                      <a:pt x="3457197" y="24061"/>
                      <a:pt x="3462474" y="36800"/>
                      <a:pt x="3462474" y="50083"/>
                    </a:cubicBezTo>
                    <a:lnTo>
                      <a:pt x="3462474" y="575948"/>
                    </a:lnTo>
                    <a:cubicBezTo>
                      <a:pt x="3462474" y="589231"/>
                      <a:pt x="3457197" y="601970"/>
                      <a:pt x="3447805" y="611361"/>
                    </a:cubicBezTo>
                    <a:cubicBezTo>
                      <a:pt x="3438412" y="620754"/>
                      <a:pt x="3425673" y="626030"/>
                      <a:pt x="3412391" y="626030"/>
                    </a:cubicBezTo>
                    <a:lnTo>
                      <a:pt x="0" y="626030"/>
                    </a:lnTo>
                    <a:close/>
                  </a:path>
                </a:pathLst>
              </a:custGeom>
              <a:solidFill>
                <a:srgbClr val="6CE5E8"/>
              </a:solidFill>
            </p:spPr>
          </p:sp>
          <p:sp>
            <p:nvSpPr>
              <p:cNvPr id="43" name="Freeform 43"/>
              <p:cNvSpPr/>
              <p:nvPr/>
            </p:nvSpPr>
            <p:spPr>
              <a:xfrm>
                <a:off x="0" y="7005572"/>
                <a:ext cx="3125862" cy="626030"/>
              </a:xfrm>
              <a:custGeom>
                <a:avLst/>
                <a:gdLst/>
                <a:ahLst/>
                <a:cxnLst/>
                <a:rect l="l" t="t" r="r" b="b"/>
                <a:pathLst>
                  <a:path w="3125862" h="626030">
                    <a:moveTo>
                      <a:pt x="0" y="0"/>
                    </a:moveTo>
                    <a:lnTo>
                      <a:pt x="3075780" y="0"/>
                    </a:lnTo>
                    <a:cubicBezTo>
                      <a:pt x="3103439" y="0"/>
                      <a:pt x="3125862" y="22423"/>
                      <a:pt x="3125862" y="50083"/>
                    </a:cubicBezTo>
                    <a:lnTo>
                      <a:pt x="3125862" y="575948"/>
                    </a:lnTo>
                    <a:cubicBezTo>
                      <a:pt x="3125862" y="603608"/>
                      <a:pt x="3103439" y="626030"/>
                      <a:pt x="3075780" y="626030"/>
                    </a:cubicBezTo>
                    <a:lnTo>
                      <a:pt x="0" y="626030"/>
                    </a:lnTo>
                    <a:close/>
                  </a:path>
                </a:pathLst>
              </a:custGeom>
              <a:solidFill>
                <a:srgbClr val="6CE5E8"/>
              </a:solidFill>
            </p:spPr>
          </p:sp>
          <p:sp>
            <p:nvSpPr>
              <p:cNvPr id="44" name="Freeform 44"/>
              <p:cNvSpPr/>
              <p:nvPr/>
            </p:nvSpPr>
            <p:spPr>
              <a:xfrm>
                <a:off x="0" y="7706130"/>
                <a:ext cx="3101544" cy="626030"/>
              </a:xfrm>
              <a:custGeom>
                <a:avLst/>
                <a:gdLst/>
                <a:ahLst/>
                <a:cxnLst/>
                <a:rect l="l" t="t" r="r" b="b"/>
                <a:pathLst>
                  <a:path w="3101544" h="626030">
                    <a:moveTo>
                      <a:pt x="0" y="0"/>
                    </a:moveTo>
                    <a:lnTo>
                      <a:pt x="3051461" y="0"/>
                    </a:lnTo>
                    <a:cubicBezTo>
                      <a:pt x="3064744" y="0"/>
                      <a:pt x="3077483" y="5276"/>
                      <a:pt x="3086875" y="14668"/>
                    </a:cubicBezTo>
                    <a:cubicBezTo>
                      <a:pt x="3096267" y="24061"/>
                      <a:pt x="3101544" y="36800"/>
                      <a:pt x="3101544" y="50083"/>
                    </a:cubicBezTo>
                    <a:lnTo>
                      <a:pt x="3101544" y="575947"/>
                    </a:lnTo>
                    <a:cubicBezTo>
                      <a:pt x="3101543" y="603607"/>
                      <a:pt x="3079121" y="626030"/>
                      <a:pt x="3051461" y="626030"/>
                    </a:cubicBezTo>
                    <a:lnTo>
                      <a:pt x="0" y="626030"/>
                    </a:lnTo>
                    <a:close/>
                  </a:path>
                </a:pathLst>
              </a:custGeom>
              <a:solidFill>
                <a:srgbClr val="6CE5E8"/>
              </a:solidFill>
            </p:spPr>
          </p:sp>
          <p:sp>
            <p:nvSpPr>
              <p:cNvPr id="45" name="Freeform 45"/>
              <p:cNvSpPr/>
              <p:nvPr/>
            </p:nvSpPr>
            <p:spPr>
              <a:xfrm>
                <a:off x="0" y="8406687"/>
                <a:ext cx="3101297" cy="626030"/>
              </a:xfrm>
              <a:custGeom>
                <a:avLst/>
                <a:gdLst/>
                <a:ahLst/>
                <a:cxnLst/>
                <a:rect l="l" t="t" r="r" b="b"/>
                <a:pathLst>
                  <a:path w="3101297" h="626030">
                    <a:moveTo>
                      <a:pt x="0" y="0"/>
                    </a:moveTo>
                    <a:lnTo>
                      <a:pt x="3051214" y="0"/>
                    </a:lnTo>
                    <a:cubicBezTo>
                      <a:pt x="3064497" y="0"/>
                      <a:pt x="3077236" y="5276"/>
                      <a:pt x="3086628" y="14669"/>
                    </a:cubicBezTo>
                    <a:cubicBezTo>
                      <a:pt x="3096021" y="24061"/>
                      <a:pt x="3101297" y="36800"/>
                      <a:pt x="3101297" y="50083"/>
                    </a:cubicBezTo>
                    <a:lnTo>
                      <a:pt x="3101297" y="575948"/>
                    </a:lnTo>
                    <a:cubicBezTo>
                      <a:pt x="3101297" y="603607"/>
                      <a:pt x="3078874" y="626030"/>
                      <a:pt x="3051214" y="626030"/>
                    </a:cubicBezTo>
                    <a:lnTo>
                      <a:pt x="0" y="626030"/>
                    </a:lnTo>
                    <a:close/>
                  </a:path>
                </a:pathLst>
              </a:custGeom>
              <a:solidFill>
                <a:srgbClr val="6CE5E8"/>
              </a:solidFill>
            </p:spPr>
          </p:sp>
          <p:sp>
            <p:nvSpPr>
              <p:cNvPr id="46" name="Freeform 46"/>
              <p:cNvSpPr/>
              <p:nvPr/>
            </p:nvSpPr>
            <p:spPr>
              <a:xfrm>
                <a:off x="0" y="9107244"/>
                <a:ext cx="2898808" cy="626030"/>
              </a:xfrm>
              <a:custGeom>
                <a:avLst/>
                <a:gdLst/>
                <a:ahLst/>
                <a:cxnLst/>
                <a:rect l="l" t="t" r="r" b="b"/>
                <a:pathLst>
                  <a:path w="2898808" h="626030">
                    <a:moveTo>
                      <a:pt x="0" y="0"/>
                    </a:moveTo>
                    <a:lnTo>
                      <a:pt x="2848725" y="0"/>
                    </a:lnTo>
                    <a:cubicBezTo>
                      <a:pt x="2862008" y="0"/>
                      <a:pt x="2874747" y="5277"/>
                      <a:pt x="2884139" y="14669"/>
                    </a:cubicBezTo>
                    <a:cubicBezTo>
                      <a:pt x="2893531" y="24061"/>
                      <a:pt x="2898808" y="36800"/>
                      <a:pt x="2898808" y="50083"/>
                    </a:cubicBezTo>
                    <a:lnTo>
                      <a:pt x="2898808" y="575948"/>
                    </a:lnTo>
                    <a:cubicBezTo>
                      <a:pt x="2898807" y="603607"/>
                      <a:pt x="2876385" y="626030"/>
                      <a:pt x="2848725" y="626030"/>
                    </a:cubicBezTo>
                    <a:lnTo>
                      <a:pt x="0" y="626030"/>
                    </a:lnTo>
                    <a:close/>
                  </a:path>
                </a:pathLst>
              </a:custGeom>
              <a:solidFill>
                <a:srgbClr val="6CE5E8"/>
              </a:solidFill>
            </p:spPr>
          </p:sp>
          <p:sp>
            <p:nvSpPr>
              <p:cNvPr id="47" name="Freeform 47"/>
              <p:cNvSpPr/>
              <p:nvPr/>
            </p:nvSpPr>
            <p:spPr>
              <a:xfrm>
                <a:off x="0" y="9807801"/>
                <a:ext cx="2823651" cy="626030"/>
              </a:xfrm>
              <a:custGeom>
                <a:avLst/>
                <a:gdLst/>
                <a:ahLst/>
                <a:cxnLst/>
                <a:rect l="l" t="t" r="r" b="b"/>
                <a:pathLst>
                  <a:path w="2823651" h="626030">
                    <a:moveTo>
                      <a:pt x="0" y="0"/>
                    </a:moveTo>
                    <a:lnTo>
                      <a:pt x="2773568" y="0"/>
                    </a:lnTo>
                    <a:cubicBezTo>
                      <a:pt x="2786851" y="0"/>
                      <a:pt x="2799590" y="5277"/>
                      <a:pt x="2808982" y="14669"/>
                    </a:cubicBezTo>
                    <a:cubicBezTo>
                      <a:pt x="2818374" y="24062"/>
                      <a:pt x="2823651" y="36800"/>
                      <a:pt x="2823651" y="50083"/>
                    </a:cubicBezTo>
                    <a:lnTo>
                      <a:pt x="2823651" y="575948"/>
                    </a:lnTo>
                    <a:cubicBezTo>
                      <a:pt x="2823651" y="603608"/>
                      <a:pt x="2801228" y="626030"/>
                      <a:pt x="2773568" y="626030"/>
                    </a:cubicBezTo>
                    <a:lnTo>
                      <a:pt x="0" y="626030"/>
                    </a:lnTo>
                    <a:close/>
                  </a:path>
                </a:pathLst>
              </a:custGeom>
              <a:solidFill>
                <a:srgbClr val="6CE5E8"/>
              </a:solidFill>
            </p:spPr>
          </p:sp>
        </p:grpSp>
      </p:grpSp>
      <p:grpSp>
        <p:nvGrpSpPr>
          <p:cNvPr id="48" name="Group 48"/>
          <p:cNvGrpSpPr/>
          <p:nvPr/>
        </p:nvGrpSpPr>
        <p:grpSpPr>
          <a:xfrm>
            <a:off x="1033209" y="3152537"/>
            <a:ext cx="2377270" cy="834390"/>
            <a:chOff x="0" y="0"/>
            <a:chExt cx="762314" cy="267562"/>
          </a:xfrm>
        </p:grpSpPr>
        <p:sp>
          <p:nvSpPr>
            <p:cNvPr id="49" name="Freeform 49"/>
            <p:cNvSpPr/>
            <p:nvPr/>
          </p:nvSpPr>
          <p:spPr>
            <a:xfrm>
              <a:off x="0" y="0"/>
              <a:ext cx="762314" cy="267562"/>
            </a:xfrm>
            <a:custGeom>
              <a:avLst/>
              <a:gdLst/>
              <a:ahLst/>
              <a:cxnLst/>
              <a:rect l="l" t="t" r="r" b="b"/>
              <a:pathLst>
                <a:path w="762314" h="267562">
                  <a:moveTo>
                    <a:pt x="133781" y="0"/>
                  </a:moveTo>
                  <a:lnTo>
                    <a:pt x="628533" y="0"/>
                  </a:lnTo>
                  <a:cubicBezTo>
                    <a:pt x="702418" y="0"/>
                    <a:pt x="762314" y="59896"/>
                    <a:pt x="762314" y="133781"/>
                  </a:cubicBezTo>
                  <a:lnTo>
                    <a:pt x="762314" y="133781"/>
                  </a:lnTo>
                  <a:cubicBezTo>
                    <a:pt x="762314" y="169262"/>
                    <a:pt x="748219" y="203290"/>
                    <a:pt x="723131" y="228379"/>
                  </a:cubicBezTo>
                  <a:cubicBezTo>
                    <a:pt x="698042" y="253467"/>
                    <a:pt x="664014" y="267562"/>
                    <a:pt x="628533" y="267562"/>
                  </a:cubicBezTo>
                  <a:lnTo>
                    <a:pt x="133781" y="267562"/>
                  </a:lnTo>
                  <a:cubicBezTo>
                    <a:pt x="59896" y="267562"/>
                    <a:pt x="0" y="207666"/>
                    <a:pt x="0" y="133781"/>
                  </a:cubicBezTo>
                  <a:lnTo>
                    <a:pt x="0" y="133781"/>
                  </a:lnTo>
                  <a:cubicBezTo>
                    <a:pt x="0" y="59896"/>
                    <a:pt x="59896" y="0"/>
                    <a:pt x="133781" y="0"/>
                  </a:cubicBezTo>
                  <a:close/>
                </a:path>
              </a:pathLst>
            </a:custGeom>
            <a:solidFill>
              <a:srgbClr val="000000"/>
            </a:solidFill>
          </p:spPr>
        </p:sp>
        <p:sp>
          <p:nvSpPr>
            <p:cNvPr id="50" name="TextBox 50"/>
            <p:cNvSpPr txBox="1"/>
            <p:nvPr/>
          </p:nvSpPr>
          <p:spPr>
            <a:xfrm>
              <a:off x="0" y="-19050"/>
              <a:ext cx="762314" cy="286612"/>
            </a:xfrm>
            <a:prstGeom prst="rect">
              <a:avLst/>
            </a:prstGeom>
          </p:spPr>
          <p:txBody>
            <a:bodyPr lIns="50800" tIns="50800" rIns="50800" bIns="50800" rtlCol="0" anchor="ctr"/>
            <a:lstStyle/>
            <a:p>
              <a:pPr algn="ctr">
                <a:lnSpc>
                  <a:spcPts val="3720"/>
                </a:lnSpc>
              </a:pPr>
              <a:r>
                <a:rPr lang="en-US" sz="3000">
                  <a:solidFill>
                    <a:srgbClr val="FFFFFF"/>
                  </a:solidFill>
                  <a:latin typeface="Mukta Mahee Bold"/>
                </a:rPr>
                <a:t>Features</a:t>
              </a:r>
            </a:p>
          </p:txBody>
        </p:sp>
      </p:grpSp>
      <p:grpSp>
        <p:nvGrpSpPr>
          <p:cNvPr id="51" name="Group 51"/>
          <p:cNvGrpSpPr/>
          <p:nvPr/>
        </p:nvGrpSpPr>
        <p:grpSpPr>
          <a:xfrm>
            <a:off x="4124481" y="3019663"/>
            <a:ext cx="4581424" cy="1100137"/>
            <a:chOff x="0" y="0"/>
            <a:chExt cx="1469116" cy="352779"/>
          </a:xfrm>
        </p:grpSpPr>
        <p:sp>
          <p:nvSpPr>
            <p:cNvPr id="52" name="Freeform 52"/>
            <p:cNvSpPr/>
            <p:nvPr/>
          </p:nvSpPr>
          <p:spPr>
            <a:xfrm>
              <a:off x="0" y="0"/>
              <a:ext cx="1469116" cy="352779"/>
            </a:xfrm>
            <a:custGeom>
              <a:avLst/>
              <a:gdLst/>
              <a:ahLst/>
              <a:cxnLst/>
              <a:rect l="l" t="t" r="r" b="b"/>
              <a:pathLst>
                <a:path w="1469116" h="352779">
                  <a:moveTo>
                    <a:pt x="70974" y="0"/>
                  </a:moveTo>
                  <a:lnTo>
                    <a:pt x="1398142" y="0"/>
                  </a:lnTo>
                  <a:cubicBezTo>
                    <a:pt x="1437340" y="0"/>
                    <a:pt x="1469116" y="31776"/>
                    <a:pt x="1469116" y="70974"/>
                  </a:cubicBezTo>
                  <a:lnTo>
                    <a:pt x="1469116" y="281805"/>
                  </a:lnTo>
                  <a:cubicBezTo>
                    <a:pt x="1469116" y="321003"/>
                    <a:pt x="1437340" y="352779"/>
                    <a:pt x="1398142" y="352779"/>
                  </a:cubicBezTo>
                  <a:lnTo>
                    <a:pt x="70974" y="352779"/>
                  </a:lnTo>
                  <a:cubicBezTo>
                    <a:pt x="52150" y="352779"/>
                    <a:pt x="34098" y="345301"/>
                    <a:pt x="20788" y="331991"/>
                  </a:cubicBezTo>
                  <a:cubicBezTo>
                    <a:pt x="7478" y="318681"/>
                    <a:pt x="0" y="300628"/>
                    <a:pt x="0" y="281805"/>
                  </a:cubicBezTo>
                  <a:lnTo>
                    <a:pt x="0" y="70974"/>
                  </a:lnTo>
                  <a:cubicBezTo>
                    <a:pt x="0" y="31776"/>
                    <a:pt x="31776" y="0"/>
                    <a:pt x="70974" y="0"/>
                  </a:cubicBezTo>
                  <a:close/>
                </a:path>
              </a:pathLst>
            </a:custGeom>
            <a:solidFill>
              <a:srgbClr val="5383FF"/>
            </a:solidFill>
          </p:spPr>
        </p:sp>
        <p:sp>
          <p:nvSpPr>
            <p:cNvPr id="53" name="TextBox 53"/>
            <p:cNvSpPr txBox="1"/>
            <p:nvPr/>
          </p:nvSpPr>
          <p:spPr>
            <a:xfrm>
              <a:off x="0" y="0"/>
              <a:ext cx="1469116" cy="352779"/>
            </a:xfrm>
            <a:prstGeom prst="rect">
              <a:avLst/>
            </a:prstGeom>
          </p:spPr>
          <p:txBody>
            <a:bodyPr lIns="50800" tIns="50800" rIns="50800" bIns="50800" rtlCol="0" anchor="ctr"/>
            <a:lstStyle/>
            <a:p>
              <a:pPr algn="ctr">
                <a:lnSpc>
                  <a:spcPts val="3099"/>
                </a:lnSpc>
              </a:pPr>
              <a:r>
                <a:rPr lang="en-US" sz="2499">
                  <a:solidFill>
                    <a:srgbClr val="000000"/>
                  </a:solidFill>
                  <a:latin typeface="Mukta Mahee Bold"/>
                </a:rPr>
                <a:t>This model only uses 15 features that correlate to risk_status.</a:t>
              </a:r>
            </a:p>
          </p:txBody>
        </p:sp>
      </p:grpSp>
      <p:sp>
        <p:nvSpPr>
          <p:cNvPr id="54" name="AutoShape 54"/>
          <p:cNvSpPr/>
          <p:nvPr/>
        </p:nvSpPr>
        <p:spPr>
          <a:xfrm>
            <a:off x="3410479" y="3569732"/>
            <a:ext cx="714002" cy="0"/>
          </a:xfrm>
          <a:prstGeom prst="line">
            <a:avLst/>
          </a:prstGeom>
          <a:ln w="38100" cap="flat">
            <a:solidFill>
              <a:srgbClr val="000000"/>
            </a:solidFill>
            <a:prstDash val="solid"/>
            <a:headEnd type="none" w="sm" len="sm"/>
            <a:tailEnd type="none" w="sm" len="sm"/>
          </a:ln>
        </p:spPr>
      </p:sp>
      <p:grpSp>
        <p:nvGrpSpPr>
          <p:cNvPr id="55" name="Group 55"/>
          <p:cNvGrpSpPr/>
          <p:nvPr/>
        </p:nvGrpSpPr>
        <p:grpSpPr>
          <a:xfrm>
            <a:off x="1028700" y="4916084"/>
            <a:ext cx="2377270" cy="834390"/>
            <a:chOff x="0" y="0"/>
            <a:chExt cx="762314" cy="267562"/>
          </a:xfrm>
        </p:grpSpPr>
        <p:sp>
          <p:nvSpPr>
            <p:cNvPr id="56" name="Freeform 56"/>
            <p:cNvSpPr/>
            <p:nvPr/>
          </p:nvSpPr>
          <p:spPr>
            <a:xfrm>
              <a:off x="0" y="0"/>
              <a:ext cx="762314" cy="267562"/>
            </a:xfrm>
            <a:custGeom>
              <a:avLst/>
              <a:gdLst/>
              <a:ahLst/>
              <a:cxnLst/>
              <a:rect l="l" t="t" r="r" b="b"/>
              <a:pathLst>
                <a:path w="762314" h="267562">
                  <a:moveTo>
                    <a:pt x="133781" y="0"/>
                  </a:moveTo>
                  <a:lnTo>
                    <a:pt x="628533" y="0"/>
                  </a:lnTo>
                  <a:cubicBezTo>
                    <a:pt x="702418" y="0"/>
                    <a:pt x="762314" y="59896"/>
                    <a:pt x="762314" y="133781"/>
                  </a:cubicBezTo>
                  <a:lnTo>
                    <a:pt x="762314" y="133781"/>
                  </a:lnTo>
                  <a:cubicBezTo>
                    <a:pt x="762314" y="169262"/>
                    <a:pt x="748219" y="203290"/>
                    <a:pt x="723131" y="228379"/>
                  </a:cubicBezTo>
                  <a:cubicBezTo>
                    <a:pt x="698042" y="253467"/>
                    <a:pt x="664014" y="267562"/>
                    <a:pt x="628533" y="267562"/>
                  </a:cubicBezTo>
                  <a:lnTo>
                    <a:pt x="133781" y="267562"/>
                  </a:lnTo>
                  <a:cubicBezTo>
                    <a:pt x="59896" y="267562"/>
                    <a:pt x="0" y="207666"/>
                    <a:pt x="0" y="133781"/>
                  </a:cubicBezTo>
                  <a:lnTo>
                    <a:pt x="0" y="133781"/>
                  </a:lnTo>
                  <a:cubicBezTo>
                    <a:pt x="0" y="59896"/>
                    <a:pt x="59896" y="0"/>
                    <a:pt x="133781" y="0"/>
                  </a:cubicBezTo>
                  <a:close/>
                </a:path>
              </a:pathLst>
            </a:custGeom>
            <a:solidFill>
              <a:srgbClr val="000000"/>
            </a:solidFill>
          </p:spPr>
        </p:sp>
        <p:sp>
          <p:nvSpPr>
            <p:cNvPr id="57" name="TextBox 57"/>
            <p:cNvSpPr txBox="1"/>
            <p:nvPr/>
          </p:nvSpPr>
          <p:spPr>
            <a:xfrm>
              <a:off x="0" y="-19050"/>
              <a:ext cx="762314" cy="286612"/>
            </a:xfrm>
            <a:prstGeom prst="rect">
              <a:avLst/>
            </a:prstGeom>
          </p:spPr>
          <p:txBody>
            <a:bodyPr lIns="50800" tIns="50800" rIns="50800" bIns="50800" rtlCol="0" anchor="ctr"/>
            <a:lstStyle/>
            <a:p>
              <a:pPr algn="ctr">
                <a:lnSpc>
                  <a:spcPts val="3720"/>
                </a:lnSpc>
              </a:pPr>
              <a:r>
                <a:rPr lang="en-US" sz="3000">
                  <a:solidFill>
                    <a:srgbClr val="FFFFFF"/>
                  </a:solidFill>
                  <a:latin typeface="Mukta Mahee Bold"/>
                </a:rPr>
                <a:t>Performance</a:t>
              </a:r>
            </a:p>
          </p:txBody>
        </p:sp>
      </p:grpSp>
      <p:grpSp>
        <p:nvGrpSpPr>
          <p:cNvPr id="58" name="Group 58"/>
          <p:cNvGrpSpPr/>
          <p:nvPr/>
        </p:nvGrpSpPr>
        <p:grpSpPr>
          <a:xfrm>
            <a:off x="4101295" y="4783210"/>
            <a:ext cx="4581424" cy="1100137"/>
            <a:chOff x="0" y="0"/>
            <a:chExt cx="1469116" cy="352779"/>
          </a:xfrm>
        </p:grpSpPr>
        <p:sp>
          <p:nvSpPr>
            <p:cNvPr id="59" name="Freeform 59"/>
            <p:cNvSpPr/>
            <p:nvPr/>
          </p:nvSpPr>
          <p:spPr>
            <a:xfrm>
              <a:off x="0" y="0"/>
              <a:ext cx="1469116" cy="352779"/>
            </a:xfrm>
            <a:custGeom>
              <a:avLst/>
              <a:gdLst/>
              <a:ahLst/>
              <a:cxnLst/>
              <a:rect l="l" t="t" r="r" b="b"/>
              <a:pathLst>
                <a:path w="1469116" h="352779">
                  <a:moveTo>
                    <a:pt x="70974" y="0"/>
                  </a:moveTo>
                  <a:lnTo>
                    <a:pt x="1398142" y="0"/>
                  </a:lnTo>
                  <a:cubicBezTo>
                    <a:pt x="1437340" y="0"/>
                    <a:pt x="1469116" y="31776"/>
                    <a:pt x="1469116" y="70974"/>
                  </a:cubicBezTo>
                  <a:lnTo>
                    <a:pt x="1469116" y="281805"/>
                  </a:lnTo>
                  <a:cubicBezTo>
                    <a:pt x="1469116" y="321003"/>
                    <a:pt x="1437340" y="352779"/>
                    <a:pt x="1398142" y="352779"/>
                  </a:cubicBezTo>
                  <a:lnTo>
                    <a:pt x="70974" y="352779"/>
                  </a:lnTo>
                  <a:cubicBezTo>
                    <a:pt x="52150" y="352779"/>
                    <a:pt x="34098" y="345301"/>
                    <a:pt x="20788" y="331991"/>
                  </a:cubicBezTo>
                  <a:cubicBezTo>
                    <a:pt x="7478" y="318681"/>
                    <a:pt x="0" y="300628"/>
                    <a:pt x="0" y="281805"/>
                  </a:cubicBezTo>
                  <a:lnTo>
                    <a:pt x="0" y="70974"/>
                  </a:lnTo>
                  <a:cubicBezTo>
                    <a:pt x="0" y="31776"/>
                    <a:pt x="31776" y="0"/>
                    <a:pt x="70974" y="0"/>
                  </a:cubicBezTo>
                  <a:close/>
                </a:path>
              </a:pathLst>
            </a:custGeom>
            <a:solidFill>
              <a:srgbClr val="5383FF"/>
            </a:solidFill>
          </p:spPr>
        </p:sp>
        <p:sp>
          <p:nvSpPr>
            <p:cNvPr id="60" name="TextBox 60"/>
            <p:cNvSpPr txBox="1"/>
            <p:nvPr/>
          </p:nvSpPr>
          <p:spPr>
            <a:xfrm>
              <a:off x="0" y="0"/>
              <a:ext cx="1469116" cy="352779"/>
            </a:xfrm>
            <a:prstGeom prst="rect">
              <a:avLst/>
            </a:prstGeom>
          </p:spPr>
          <p:txBody>
            <a:bodyPr lIns="50800" tIns="50800" rIns="50800" bIns="50800" rtlCol="0" anchor="ctr"/>
            <a:lstStyle/>
            <a:p>
              <a:pPr algn="ctr">
                <a:lnSpc>
                  <a:spcPts val="3099"/>
                </a:lnSpc>
              </a:pPr>
              <a:r>
                <a:rPr lang="en-US" sz="2499">
                  <a:solidFill>
                    <a:srgbClr val="000000"/>
                  </a:solidFill>
                  <a:latin typeface="Mukta Mahee Bold"/>
                </a:rPr>
                <a:t>The Random Forest model has a testing accuracy of 99.35%.</a:t>
              </a:r>
            </a:p>
          </p:txBody>
        </p:sp>
      </p:grpSp>
      <p:grpSp>
        <p:nvGrpSpPr>
          <p:cNvPr id="61" name="Group 61"/>
          <p:cNvGrpSpPr/>
          <p:nvPr/>
        </p:nvGrpSpPr>
        <p:grpSpPr>
          <a:xfrm>
            <a:off x="4124481" y="6167200"/>
            <a:ext cx="4581424" cy="1100137"/>
            <a:chOff x="0" y="0"/>
            <a:chExt cx="1469116" cy="352779"/>
          </a:xfrm>
        </p:grpSpPr>
        <p:sp>
          <p:nvSpPr>
            <p:cNvPr id="62" name="Freeform 62"/>
            <p:cNvSpPr/>
            <p:nvPr/>
          </p:nvSpPr>
          <p:spPr>
            <a:xfrm>
              <a:off x="0" y="0"/>
              <a:ext cx="1469116" cy="352779"/>
            </a:xfrm>
            <a:custGeom>
              <a:avLst/>
              <a:gdLst/>
              <a:ahLst/>
              <a:cxnLst/>
              <a:rect l="l" t="t" r="r" b="b"/>
              <a:pathLst>
                <a:path w="1469116" h="352779">
                  <a:moveTo>
                    <a:pt x="70974" y="0"/>
                  </a:moveTo>
                  <a:lnTo>
                    <a:pt x="1398142" y="0"/>
                  </a:lnTo>
                  <a:cubicBezTo>
                    <a:pt x="1437340" y="0"/>
                    <a:pt x="1469116" y="31776"/>
                    <a:pt x="1469116" y="70974"/>
                  </a:cubicBezTo>
                  <a:lnTo>
                    <a:pt x="1469116" y="281805"/>
                  </a:lnTo>
                  <a:cubicBezTo>
                    <a:pt x="1469116" y="321003"/>
                    <a:pt x="1437340" y="352779"/>
                    <a:pt x="1398142" y="352779"/>
                  </a:cubicBezTo>
                  <a:lnTo>
                    <a:pt x="70974" y="352779"/>
                  </a:lnTo>
                  <a:cubicBezTo>
                    <a:pt x="52150" y="352779"/>
                    <a:pt x="34098" y="345301"/>
                    <a:pt x="20788" y="331991"/>
                  </a:cubicBezTo>
                  <a:cubicBezTo>
                    <a:pt x="7478" y="318681"/>
                    <a:pt x="0" y="300628"/>
                    <a:pt x="0" y="281805"/>
                  </a:cubicBezTo>
                  <a:lnTo>
                    <a:pt x="0" y="70974"/>
                  </a:lnTo>
                  <a:cubicBezTo>
                    <a:pt x="0" y="31776"/>
                    <a:pt x="31776" y="0"/>
                    <a:pt x="70974" y="0"/>
                  </a:cubicBezTo>
                  <a:close/>
                </a:path>
              </a:pathLst>
            </a:custGeom>
            <a:solidFill>
              <a:srgbClr val="5383FF"/>
            </a:solidFill>
          </p:spPr>
        </p:sp>
        <p:sp>
          <p:nvSpPr>
            <p:cNvPr id="63" name="TextBox 63"/>
            <p:cNvSpPr txBox="1"/>
            <p:nvPr/>
          </p:nvSpPr>
          <p:spPr>
            <a:xfrm>
              <a:off x="0" y="0"/>
              <a:ext cx="1469116" cy="352779"/>
            </a:xfrm>
            <a:prstGeom prst="rect">
              <a:avLst/>
            </a:prstGeom>
          </p:spPr>
          <p:txBody>
            <a:bodyPr lIns="50800" tIns="50800" rIns="50800" bIns="50800" rtlCol="0" anchor="ctr"/>
            <a:lstStyle/>
            <a:p>
              <a:pPr algn="ctr">
                <a:lnSpc>
                  <a:spcPts val="3099"/>
                </a:lnSpc>
              </a:pPr>
              <a:r>
                <a:rPr lang="en-US" sz="2499">
                  <a:solidFill>
                    <a:srgbClr val="000000"/>
                  </a:solidFill>
                  <a:latin typeface="Mukta Mahee Bold"/>
                </a:rPr>
                <a:t>The Random Forest model has an error margin of 0.63%.</a:t>
              </a:r>
            </a:p>
          </p:txBody>
        </p:sp>
      </p:grpSp>
      <p:sp>
        <p:nvSpPr>
          <p:cNvPr id="64" name="AutoShape 64"/>
          <p:cNvSpPr/>
          <p:nvPr/>
        </p:nvSpPr>
        <p:spPr>
          <a:xfrm>
            <a:off x="3405970" y="5333279"/>
            <a:ext cx="695325" cy="0"/>
          </a:xfrm>
          <a:prstGeom prst="line">
            <a:avLst/>
          </a:prstGeom>
          <a:ln w="38100" cap="flat">
            <a:solidFill>
              <a:srgbClr val="000000"/>
            </a:solidFill>
            <a:prstDash val="solid"/>
            <a:headEnd type="none" w="sm" len="sm"/>
            <a:tailEnd type="none" w="sm" len="sm"/>
          </a:ln>
        </p:spPr>
      </p:sp>
      <p:sp>
        <p:nvSpPr>
          <p:cNvPr id="65" name="AutoShape 65"/>
          <p:cNvSpPr/>
          <p:nvPr/>
        </p:nvSpPr>
        <p:spPr>
          <a:xfrm>
            <a:off x="3405970" y="5333279"/>
            <a:ext cx="718511" cy="138399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51515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2889701"/>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1" name="Group 11"/>
          <p:cNvGrpSpPr/>
          <p:nvPr/>
        </p:nvGrpSpPr>
        <p:grpSpPr>
          <a:xfrm>
            <a:off x="583495" y="50345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1168329" y="1205636"/>
            <a:ext cx="2195690" cy="2035614"/>
            <a:chOff x="0" y="0"/>
            <a:chExt cx="578289" cy="536129"/>
          </a:xfrm>
        </p:grpSpPr>
        <p:sp>
          <p:nvSpPr>
            <p:cNvPr id="15" name="Freeform 1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6" name="TextBox 16"/>
            <p:cNvSpPr txBox="1"/>
            <p:nvPr/>
          </p:nvSpPr>
          <p:spPr>
            <a:xfrm>
              <a:off x="0" y="-28575"/>
              <a:ext cx="578289" cy="564704"/>
            </a:xfrm>
            <a:prstGeom prst="rect">
              <a:avLst/>
            </a:prstGeom>
          </p:spPr>
          <p:txBody>
            <a:bodyPr lIns="50800" tIns="50800" rIns="50800" bIns="50800" rtlCol="0" anchor="ctr"/>
            <a:lstStyle/>
            <a:p>
              <a:pPr algn="ctr">
                <a:lnSpc>
                  <a:spcPts val="8928"/>
                </a:lnSpc>
              </a:pPr>
              <a:r>
                <a:rPr lang="en-US" sz="7200">
                  <a:solidFill>
                    <a:srgbClr val="000000"/>
                  </a:solidFill>
                  <a:latin typeface="Heebo Bold"/>
                </a:rPr>
                <a:t>05</a:t>
              </a:r>
            </a:p>
          </p:txBody>
        </p:sp>
      </p:grpSp>
      <p:grpSp>
        <p:nvGrpSpPr>
          <p:cNvPr id="17" name="Group 17"/>
          <p:cNvGrpSpPr/>
          <p:nvPr/>
        </p:nvGrpSpPr>
        <p:grpSpPr>
          <a:xfrm>
            <a:off x="10998186" y="7930899"/>
            <a:ext cx="6261114" cy="1493676"/>
            <a:chOff x="0" y="0"/>
            <a:chExt cx="1649018" cy="393396"/>
          </a:xfrm>
        </p:grpSpPr>
        <p:sp>
          <p:nvSpPr>
            <p:cNvPr id="18" name="Freeform 18"/>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19" name="TextBox 19"/>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11697667" y="8915671"/>
            <a:ext cx="6051824" cy="1017807"/>
            <a:chOff x="0" y="0"/>
            <a:chExt cx="1593896" cy="268064"/>
          </a:xfrm>
        </p:grpSpPr>
        <p:sp>
          <p:nvSpPr>
            <p:cNvPr id="21" name="Freeform 21"/>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2" name="TextBox 22"/>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3" name="Group 23"/>
          <p:cNvGrpSpPr/>
          <p:nvPr/>
        </p:nvGrpSpPr>
        <p:grpSpPr>
          <a:xfrm>
            <a:off x="12243489" y="5943307"/>
            <a:ext cx="328528" cy="304577"/>
            <a:chOff x="0" y="0"/>
            <a:chExt cx="578289" cy="536129"/>
          </a:xfrm>
        </p:grpSpPr>
        <p:sp>
          <p:nvSpPr>
            <p:cNvPr id="24" name="Freeform 24"/>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5" name="TextBox 25"/>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6" name="Group 26"/>
          <p:cNvGrpSpPr/>
          <p:nvPr/>
        </p:nvGrpSpPr>
        <p:grpSpPr>
          <a:xfrm>
            <a:off x="12840903" y="5943307"/>
            <a:ext cx="328528" cy="304577"/>
            <a:chOff x="0" y="0"/>
            <a:chExt cx="578289" cy="536129"/>
          </a:xfrm>
        </p:grpSpPr>
        <p:sp>
          <p:nvSpPr>
            <p:cNvPr id="27" name="Freeform 27"/>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8" name="TextBox 28"/>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9" name="Group 29"/>
          <p:cNvGrpSpPr/>
          <p:nvPr/>
        </p:nvGrpSpPr>
        <p:grpSpPr>
          <a:xfrm>
            <a:off x="13438318" y="5943307"/>
            <a:ext cx="328528" cy="304577"/>
            <a:chOff x="0" y="0"/>
            <a:chExt cx="578289" cy="536129"/>
          </a:xfrm>
        </p:grpSpPr>
        <p:sp>
          <p:nvSpPr>
            <p:cNvPr id="30" name="Freeform 30"/>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1" name="TextBox 31"/>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2" name="Group 32"/>
          <p:cNvGrpSpPr/>
          <p:nvPr/>
        </p:nvGrpSpPr>
        <p:grpSpPr>
          <a:xfrm>
            <a:off x="4521154" y="4792656"/>
            <a:ext cx="9245692" cy="520931"/>
            <a:chOff x="0" y="0"/>
            <a:chExt cx="2435079" cy="137200"/>
          </a:xfrm>
        </p:grpSpPr>
        <p:sp>
          <p:nvSpPr>
            <p:cNvPr id="33" name="Freeform 33"/>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34" name="TextBox 34"/>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35" name="TextBox 35"/>
          <p:cNvSpPr txBox="1"/>
          <p:nvPr/>
        </p:nvSpPr>
        <p:spPr>
          <a:xfrm>
            <a:off x="3669595" y="1675027"/>
            <a:ext cx="10950246" cy="3638560"/>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Business</a:t>
            </a:r>
          </a:p>
          <a:p>
            <a:pPr algn="ctr">
              <a:lnSpc>
                <a:spcPts val="14699"/>
              </a:lnSpc>
            </a:pPr>
            <a:r>
              <a:rPr lang="en-US" sz="10499">
                <a:solidFill>
                  <a:srgbClr val="000000"/>
                </a:solidFill>
                <a:latin typeface="Heebo Bold"/>
              </a:rPr>
              <a:t>Recommendation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1138"/>
            <a:ext cx="4918236" cy="341250"/>
            <a:chOff x="0" y="0"/>
            <a:chExt cx="1295338" cy="89877"/>
          </a:xfrm>
        </p:grpSpPr>
        <p:sp>
          <p:nvSpPr>
            <p:cNvPr id="3" name="Freeform 3"/>
            <p:cNvSpPr/>
            <p:nvPr/>
          </p:nvSpPr>
          <p:spPr>
            <a:xfrm>
              <a:off x="0" y="0"/>
              <a:ext cx="1295338" cy="89877"/>
            </a:xfrm>
            <a:custGeom>
              <a:avLst/>
              <a:gdLst/>
              <a:ahLst/>
              <a:cxnLst/>
              <a:rect l="l" t="t" r="r" b="b"/>
              <a:pathLst>
                <a:path w="1295338" h="89877">
                  <a:moveTo>
                    <a:pt x="0" y="0"/>
                  </a:moveTo>
                  <a:lnTo>
                    <a:pt x="1295338" y="0"/>
                  </a:lnTo>
                  <a:lnTo>
                    <a:pt x="1295338" y="89877"/>
                  </a:lnTo>
                  <a:lnTo>
                    <a:pt x="0" y="89877"/>
                  </a:lnTo>
                  <a:close/>
                </a:path>
              </a:pathLst>
            </a:custGeom>
            <a:solidFill>
              <a:srgbClr val="B7CADB"/>
            </a:solidFill>
          </p:spPr>
        </p:sp>
        <p:sp>
          <p:nvSpPr>
            <p:cNvPr id="4" name="TextBox 4"/>
            <p:cNvSpPr txBox="1"/>
            <p:nvPr/>
          </p:nvSpPr>
          <p:spPr>
            <a:xfrm>
              <a:off x="0" y="-9525"/>
              <a:ext cx="1295338" cy="99402"/>
            </a:xfrm>
            <a:prstGeom prst="rect">
              <a:avLst/>
            </a:prstGeom>
          </p:spPr>
          <p:txBody>
            <a:bodyPr lIns="50800" tIns="50800" rIns="50800" bIns="50800" rtlCol="0" anchor="ctr"/>
            <a:lstStyle/>
            <a:p>
              <a:pPr algn="ctr">
                <a:lnSpc>
                  <a:spcPts val="3100"/>
                </a:lnSpc>
              </a:pPr>
              <a:endParaRPr/>
            </a:p>
          </p:txBody>
        </p:sp>
      </p:grpSp>
      <p:sp>
        <p:nvSpPr>
          <p:cNvPr id="5" name="TextBox 5"/>
          <p:cNvSpPr txBox="1"/>
          <p:nvPr/>
        </p:nvSpPr>
        <p:spPr>
          <a:xfrm>
            <a:off x="1479392" y="914400"/>
            <a:ext cx="4705840" cy="1019175"/>
          </a:xfrm>
          <a:prstGeom prst="rect">
            <a:avLst/>
          </a:prstGeom>
        </p:spPr>
        <p:txBody>
          <a:bodyPr lIns="0" tIns="0" rIns="0" bIns="0" rtlCol="0" anchor="t">
            <a:spAutoFit/>
          </a:bodyPr>
          <a:lstStyle/>
          <a:p>
            <a:pPr>
              <a:lnSpc>
                <a:spcPts val="8399"/>
              </a:lnSpc>
            </a:pPr>
            <a:r>
              <a:rPr lang="en-US" sz="5999">
                <a:solidFill>
                  <a:srgbClr val="000000"/>
                </a:solidFill>
                <a:latin typeface="Heebo Bold"/>
              </a:rPr>
              <a:t>Conclusion</a:t>
            </a:r>
          </a:p>
        </p:txBody>
      </p:sp>
      <p:grpSp>
        <p:nvGrpSpPr>
          <p:cNvPr id="6" name="Group 6"/>
          <p:cNvGrpSpPr/>
          <p:nvPr/>
        </p:nvGrpSpPr>
        <p:grpSpPr>
          <a:xfrm>
            <a:off x="17050418" y="9049203"/>
            <a:ext cx="770523" cy="7705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10</a:t>
            </a:r>
          </a:p>
        </p:txBody>
      </p:sp>
      <p:grpSp>
        <p:nvGrpSpPr>
          <p:cNvPr id="10" name="Group 10"/>
          <p:cNvGrpSpPr/>
          <p:nvPr/>
        </p:nvGrpSpPr>
        <p:grpSpPr>
          <a:xfrm>
            <a:off x="0" y="2310585"/>
            <a:ext cx="18288000" cy="5665830"/>
            <a:chOff x="0" y="0"/>
            <a:chExt cx="4816593" cy="1492235"/>
          </a:xfrm>
        </p:grpSpPr>
        <p:sp>
          <p:nvSpPr>
            <p:cNvPr id="11" name="Freeform 11"/>
            <p:cNvSpPr/>
            <p:nvPr/>
          </p:nvSpPr>
          <p:spPr>
            <a:xfrm>
              <a:off x="0" y="0"/>
              <a:ext cx="4816592" cy="1492235"/>
            </a:xfrm>
            <a:custGeom>
              <a:avLst/>
              <a:gdLst/>
              <a:ahLst/>
              <a:cxnLst/>
              <a:rect l="l" t="t" r="r" b="b"/>
              <a:pathLst>
                <a:path w="4816592" h="1492235">
                  <a:moveTo>
                    <a:pt x="0" y="0"/>
                  </a:moveTo>
                  <a:lnTo>
                    <a:pt x="4816592" y="0"/>
                  </a:lnTo>
                  <a:lnTo>
                    <a:pt x="4816592" y="1492235"/>
                  </a:lnTo>
                  <a:lnTo>
                    <a:pt x="0" y="1492235"/>
                  </a:lnTo>
                  <a:close/>
                </a:path>
              </a:pathLst>
            </a:custGeom>
            <a:solidFill>
              <a:srgbClr val="FAFAFA"/>
            </a:solidFill>
          </p:spPr>
        </p:sp>
        <p:sp>
          <p:nvSpPr>
            <p:cNvPr id="12" name="TextBox 12"/>
            <p:cNvSpPr txBox="1"/>
            <p:nvPr/>
          </p:nvSpPr>
          <p:spPr>
            <a:xfrm>
              <a:off x="0" y="-9525"/>
              <a:ext cx="4816593" cy="1501760"/>
            </a:xfrm>
            <a:prstGeom prst="rect">
              <a:avLst/>
            </a:prstGeom>
          </p:spPr>
          <p:txBody>
            <a:bodyPr lIns="50800" tIns="50800" rIns="50800" bIns="50800" rtlCol="0" anchor="ctr"/>
            <a:lstStyle/>
            <a:p>
              <a:pPr algn="ctr">
                <a:lnSpc>
                  <a:spcPts val="3100"/>
                </a:lnSpc>
              </a:pPr>
              <a:endParaRPr/>
            </a:p>
          </p:txBody>
        </p:sp>
      </p:grpSp>
      <p:sp>
        <p:nvSpPr>
          <p:cNvPr id="13" name="Freeform 13"/>
          <p:cNvSpPr/>
          <p:nvPr/>
        </p:nvSpPr>
        <p:spPr>
          <a:xfrm>
            <a:off x="3366729" y="7979936"/>
            <a:ext cx="4234221" cy="1397311"/>
          </a:xfrm>
          <a:custGeom>
            <a:avLst/>
            <a:gdLst/>
            <a:ahLst/>
            <a:cxnLst/>
            <a:rect l="l" t="t" r="r" b="b"/>
            <a:pathLst>
              <a:path w="4234221" h="1397311">
                <a:moveTo>
                  <a:pt x="0" y="0"/>
                </a:moveTo>
                <a:lnTo>
                  <a:pt x="4234221" y="0"/>
                </a:lnTo>
                <a:lnTo>
                  <a:pt x="4234221" y="1397310"/>
                </a:lnTo>
                <a:lnTo>
                  <a:pt x="0" y="1397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939227" y="657558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sp>
        <p:nvSpPr>
          <p:cNvPr id="15" name="TextBox 15"/>
          <p:cNvSpPr txBox="1"/>
          <p:nvPr/>
        </p:nvSpPr>
        <p:spPr>
          <a:xfrm>
            <a:off x="3366729" y="2447925"/>
            <a:ext cx="12085811" cy="5324475"/>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000000"/>
                </a:solidFill>
                <a:latin typeface="Mukta Mahee"/>
              </a:rPr>
              <a:t>The five most correlated features in determining the likelihood of loan repayment include </a:t>
            </a:r>
            <a:r>
              <a:rPr lang="en-US" sz="3000">
                <a:solidFill>
                  <a:srgbClr val="000000"/>
                </a:solidFill>
                <a:latin typeface="Mukta Mahee Bold"/>
              </a:rPr>
              <a:t>`recoveries`, `collection_recovery_fee`, `total_resc_prncp`, `last_pymnt_d_year`, </a:t>
            </a:r>
            <a:r>
              <a:rPr lang="en-US" sz="3000">
                <a:solidFill>
                  <a:srgbClr val="000000"/>
                </a:solidFill>
                <a:latin typeface="Mukta Mahee"/>
              </a:rPr>
              <a:t>and</a:t>
            </a:r>
            <a:r>
              <a:rPr lang="en-US" sz="3000">
                <a:solidFill>
                  <a:srgbClr val="000000"/>
                </a:solidFill>
                <a:latin typeface="Mukta Mahee Bold"/>
              </a:rPr>
              <a:t> `total_pymnt_inv`</a:t>
            </a:r>
            <a:r>
              <a:rPr lang="en-US" sz="3000">
                <a:solidFill>
                  <a:srgbClr val="000000"/>
                </a:solidFill>
                <a:latin typeface="Mukta Mahee"/>
              </a:rPr>
              <a:t>. These features are the most correlated in assessing loan repayment risk.</a:t>
            </a:r>
          </a:p>
          <a:p>
            <a:pPr>
              <a:lnSpc>
                <a:spcPts val="4200"/>
              </a:lnSpc>
            </a:pPr>
            <a:endParaRPr lang="en-US" sz="3000">
              <a:solidFill>
                <a:srgbClr val="000000"/>
              </a:solidFill>
              <a:latin typeface="Mukta Mahee"/>
            </a:endParaRPr>
          </a:p>
          <a:p>
            <a:pPr marL="647700" lvl="1" indent="-323850">
              <a:lnSpc>
                <a:spcPts val="4200"/>
              </a:lnSpc>
              <a:buFont typeface="Arial"/>
              <a:buChar char="•"/>
            </a:pPr>
            <a:r>
              <a:rPr lang="en-US" sz="3000">
                <a:solidFill>
                  <a:srgbClr val="000000"/>
                </a:solidFill>
                <a:latin typeface="Mukta Mahee"/>
              </a:rPr>
              <a:t>The recommended strategy for dealing with applicants who exhibit high-risk indicators is that if an applicant has characteristics associated with a high risk of not repaying the loan, the company should consider actions such as rejecting their loan application, reducing the loan amount, or charging a higher interest rate.</a:t>
            </a:r>
          </a:p>
        </p:txBody>
      </p:sp>
      <p:sp>
        <p:nvSpPr>
          <p:cNvPr id="16" name="Freeform 16"/>
          <p:cNvSpPr/>
          <p:nvPr/>
        </p:nvSpPr>
        <p:spPr>
          <a:xfrm>
            <a:off x="16658238" y="487008"/>
            <a:ext cx="3259524" cy="3259524"/>
          </a:xfrm>
          <a:custGeom>
            <a:avLst/>
            <a:gdLst/>
            <a:ahLst/>
            <a:cxnLst/>
            <a:rect l="l" t="t" r="r" b="b"/>
            <a:pathLst>
              <a:path w="3259524" h="3259524">
                <a:moveTo>
                  <a:pt x="0" y="0"/>
                </a:moveTo>
                <a:lnTo>
                  <a:pt x="3259524" y="0"/>
                </a:lnTo>
                <a:lnTo>
                  <a:pt x="3259524" y="3259524"/>
                </a:lnTo>
                <a:lnTo>
                  <a:pt x="0" y="3259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7050418" y="9049203"/>
            <a:ext cx="770523" cy="7705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860498" y="1412875"/>
            <a:ext cx="1427502" cy="1397311"/>
          </a:xfrm>
          <a:custGeom>
            <a:avLst/>
            <a:gdLst/>
            <a:ahLst/>
            <a:cxnLst/>
            <a:rect l="l" t="t" r="r" b="b"/>
            <a:pathLst>
              <a:path w="1427502" h="1397311">
                <a:moveTo>
                  <a:pt x="0" y="0"/>
                </a:moveTo>
                <a:lnTo>
                  <a:pt x="1427502" y="0"/>
                </a:lnTo>
                <a:lnTo>
                  <a:pt x="1427502" y="1397311"/>
                </a:lnTo>
                <a:lnTo>
                  <a:pt x="0" y="1397311"/>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sp>
        <p:nvSpPr>
          <p:cNvPr id="6" name="Freeform 6"/>
          <p:cNvSpPr/>
          <p:nvPr/>
        </p:nvSpPr>
        <p:spPr>
          <a:xfrm>
            <a:off x="15432995" y="15564"/>
            <a:ext cx="1427502" cy="1397311"/>
          </a:xfrm>
          <a:custGeom>
            <a:avLst/>
            <a:gdLst/>
            <a:ahLst/>
            <a:cxnLst/>
            <a:rect l="l" t="t" r="r" b="b"/>
            <a:pathLst>
              <a:path w="1427502" h="1397311">
                <a:moveTo>
                  <a:pt x="0" y="0"/>
                </a:moveTo>
                <a:lnTo>
                  <a:pt x="1427503" y="0"/>
                </a:lnTo>
                <a:lnTo>
                  <a:pt x="1427503" y="1397311"/>
                </a:lnTo>
                <a:lnTo>
                  <a:pt x="0" y="1397311"/>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sp>
        <p:nvSpPr>
          <p:cNvPr id="7" name="Freeform 7"/>
          <p:cNvSpPr/>
          <p:nvPr/>
        </p:nvSpPr>
        <p:spPr>
          <a:xfrm>
            <a:off x="-1215144" y="6560202"/>
            <a:ext cx="3259524" cy="3259524"/>
          </a:xfrm>
          <a:custGeom>
            <a:avLst/>
            <a:gdLst/>
            <a:ahLst/>
            <a:cxnLst/>
            <a:rect l="l" t="t" r="r" b="b"/>
            <a:pathLst>
              <a:path w="3259524" h="3259524">
                <a:moveTo>
                  <a:pt x="0" y="0"/>
                </a:moveTo>
                <a:lnTo>
                  <a:pt x="3259523" y="0"/>
                </a:lnTo>
                <a:lnTo>
                  <a:pt x="3259523" y="3259523"/>
                </a:lnTo>
                <a:lnTo>
                  <a:pt x="0" y="32595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646096" y="461962"/>
            <a:ext cx="6995808" cy="1019175"/>
          </a:xfrm>
          <a:prstGeom prst="rect">
            <a:avLst/>
          </a:prstGeom>
        </p:spPr>
        <p:txBody>
          <a:bodyPr lIns="0" tIns="0" rIns="0" bIns="0" rtlCol="0" anchor="t">
            <a:spAutoFit/>
          </a:bodyPr>
          <a:lstStyle/>
          <a:p>
            <a:pPr algn="ctr">
              <a:lnSpc>
                <a:spcPts val="8399"/>
              </a:lnSpc>
            </a:pPr>
            <a:r>
              <a:rPr lang="en-US" sz="5999">
                <a:solidFill>
                  <a:srgbClr val="FFFFFF"/>
                </a:solidFill>
                <a:latin typeface="Heebo Bold"/>
              </a:rPr>
              <a:t>My Project File</a:t>
            </a:r>
          </a:p>
        </p:txBody>
      </p:sp>
      <p:sp>
        <p:nvSpPr>
          <p:cNvPr id="9" name="TextBox 9"/>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6182A8"/>
                </a:solidFill>
                <a:latin typeface="Heebo Bold"/>
              </a:rPr>
              <a:t>12</a:t>
            </a:r>
          </a:p>
        </p:txBody>
      </p:sp>
      <p:sp>
        <p:nvSpPr>
          <p:cNvPr id="10" name="TextBox 10"/>
          <p:cNvSpPr txBox="1"/>
          <p:nvPr/>
        </p:nvSpPr>
        <p:spPr>
          <a:xfrm>
            <a:off x="9875864" y="4553267"/>
            <a:ext cx="7250508" cy="1180465"/>
          </a:xfrm>
          <a:prstGeom prst="rect">
            <a:avLst/>
          </a:prstGeom>
        </p:spPr>
        <p:txBody>
          <a:bodyPr wrap="square" lIns="0" tIns="0" rIns="0" bIns="0" rtlCol="0" anchor="t">
            <a:spAutoFit/>
          </a:bodyPr>
          <a:lstStyle/>
          <a:p>
            <a:pPr algn="ctr">
              <a:lnSpc>
                <a:spcPts val="4759"/>
              </a:lnSpc>
            </a:pPr>
            <a:r>
              <a:rPr lang="en-US" sz="3399" u="sng" dirty="0">
                <a:solidFill>
                  <a:srgbClr val="000000"/>
                </a:solidFill>
                <a:latin typeface="Open Sans Bold"/>
                <a:hlinkClick r:id="rId6" tooltip="https://github.com/novazi/Credit-Risk-Analysis-and-Prediction"/>
              </a:rPr>
              <a:t>https://github.com/novazi/Credit-Risk-Analysis-and-Prediction</a:t>
            </a:r>
          </a:p>
        </p:txBody>
      </p:sp>
      <p:pic>
        <p:nvPicPr>
          <p:cNvPr id="12" name="Picture 11">
            <a:extLst>
              <a:ext uri="{FF2B5EF4-FFF2-40B4-BE49-F238E27FC236}">
                <a16:creationId xmlns:a16="http://schemas.microsoft.com/office/drawing/2014/main" id="{8FFACAB6-A859-4055-910B-149BFB83E67D}"/>
              </a:ext>
            </a:extLst>
          </p:cNvPr>
          <p:cNvPicPr>
            <a:picLocks noChangeAspect="1"/>
          </p:cNvPicPr>
          <p:nvPr/>
        </p:nvPicPr>
        <p:blipFill>
          <a:blip r:embed="rId7"/>
          <a:stretch>
            <a:fillRect/>
          </a:stretch>
        </p:blipFill>
        <p:spPr>
          <a:xfrm>
            <a:off x="990600" y="2370215"/>
            <a:ext cx="7919730" cy="55465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138709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4834458"/>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TextBox 8"/>
          <p:cNvSpPr txBox="1"/>
          <p:nvPr/>
        </p:nvSpPr>
        <p:spPr>
          <a:xfrm>
            <a:off x="3868184" y="3848616"/>
            <a:ext cx="10551632" cy="1781185"/>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Terima Kasih</a:t>
            </a:r>
          </a:p>
        </p:txBody>
      </p:sp>
      <p:sp>
        <p:nvSpPr>
          <p:cNvPr id="9" name="Freeform 9"/>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2" name="Group 12"/>
          <p:cNvGrpSpPr/>
          <p:nvPr/>
        </p:nvGrpSpPr>
        <p:grpSpPr>
          <a:xfrm>
            <a:off x="583495" y="503457"/>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4" name="TextBox 14"/>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5" name="Group 15"/>
          <p:cNvGrpSpPr/>
          <p:nvPr/>
        </p:nvGrpSpPr>
        <p:grpSpPr>
          <a:xfrm>
            <a:off x="1168329" y="1205636"/>
            <a:ext cx="2195690" cy="2035614"/>
            <a:chOff x="0" y="0"/>
            <a:chExt cx="578289" cy="536129"/>
          </a:xfrm>
        </p:grpSpPr>
        <p:sp>
          <p:nvSpPr>
            <p:cNvPr id="16" name="Freeform 16"/>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7" name="TextBox 17"/>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18" name="Group 18"/>
          <p:cNvGrpSpPr/>
          <p:nvPr/>
        </p:nvGrpSpPr>
        <p:grpSpPr>
          <a:xfrm>
            <a:off x="10998186" y="7930899"/>
            <a:ext cx="6261114" cy="1493676"/>
            <a:chOff x="0" y="0"/>
            <a:chExt cx="1649018" cy="393396"/>
          </a:xfrm>
        </p:grpSpPr>
        <p:sp>
          <p:nvSpPr>
            <p:cNvPr id="19" name="Freeform 19"/>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20" name="TextBox 20"/>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1" name="Group 21"/>
          <p:cNvGrpSpPr/>
          <p:nvPr/>
        </p:nvGrpSpPr>
        <p:grpSpPr>
          <a:xfrm>
            <a:off x="11297208" y="8217016"/>
            <a:ext cx="6051824" cy="1017807"/>
            <a:chOff x="0" y="0"/>
            <a:chExt cx="1593896" cy="268064"/>
          </a:xfrm>
        </p:grpSpPr>
        <p:sp>
          <p:nvSpPr>
            <p:cNvPr id="22" name="Freeform 22"/>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3" name="TextBox 23"/>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4" name="Group 24"/>
          <p:cNvGrpSpPr/>
          <p:nvPr/>
        </p:nvGrpSpPr>
        <p:grpSpPr>
          <a:xfrm>
            <a:off x="12243489" y="5943307"/>
            <a:ext cx="328528" cy="304577"/>
            <a:chOff x="0" y="0"/>
            <a:chExt cx="578289" cy="536129"/>
          </a:xfrm>
        </p:grpSpPr>
        <p:sp>
          <p:nvSpPr>
            <p:cNvPr id="25" name="Freeform 2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6" name="TextBox 26"/>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7" name="Group 27"/>
          <p:cNvGrpSpPr/>
          <p:nvPr/>
        </p:nvGrpSpPr>
        <p:grpSpPr>
          <a:xfrm>
            <a:off x="12840903" y="5943307"/>
            <a:ext cx="328528" cy="304577"/>
            <a:chOff x="0" y="0"/>
            <a:chExt cx="578289" cy="536129"/>
          </a:xfrm>
        </p:grpSpPr>
        <p:sp>
          <p:nvSpPr>
            <p:cNvPr id="28" name="Freeform 28"/>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9" name="TextBox 29"/>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0" name="Group 30"/>
          <p:cNvGrpSpPr/>
          <p:nvPr/>
        </p:nvGrpSpPr>
        <p:grpSpPr>
          <a:xfrm>
            <a:off x="13438318" y="5943307"/>
            <a:ext cx="328528" cy="304577"/>
            <a:chOff x="0" y="0"/>
            <a:chExt cx="578289" cy="536129"/>
          </a:xfrm>
        </p:grpSpPr>
        <p:sp>
          <p:nvSpPr>
            <p:cNvPr id="31" name="Freeform 31"/>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2" name="TextBox 32"/>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2032956" y="8889689"/>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05454" y="7492379"/>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2">
              <a:extLst>
                <a:ext uri="{96DAC541-7B7A-43D3-8B79-37D633B846F1}">
                  <asvg:svgBlip xmlns:asvg="http://schemas.microsoft.com/office/drawing/2016/SVG/main" r:embed="rId3"/>
                </a:ext>
              </a:extLst>
            </a:blip>
            <a:stretch>
              <a:fillRect l="-196617"/>
            </a:stretch>
          </a:blipFill>
        </p:spPr>
      </p:sp>
      <p:grpSp>
        <p:nvGrpSpPr>
          <p:cNvPr id="4" name="Group 4"/>
          <p:cNvGrpSpPr/>
          <p:nvPr/>
        </p:nvGrpSpPr>
        <p:grpSpPr>
          <a:xfrm>
            <a:off x="17050418" y="9049203"/>
            <a:ext cx="770523" cy="77052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6" name="TextBox 6"/>
            <p:cNvSpPr txBox="1"/>
            <p:nvPr/>
          </p:nvSpPr>
          <p:spPr>
            <a:xfrm>
              <a:off x="76200" y="47625"/>
              <a:ext cx="660400" cy="688975"/>
            </a:xfrm>
            <a:prstGeom prst="rect">
              <a:avLst/>
            </a:prstGeom>
          </p:spPr>
          <p:txBody>
            <a:bodyPr lIns="50800" tIns="50800" rIns="50800" bIns="50800" rtlCol="0" anchor="ctr"/>
            <a:lstStyle/>
            <a:p>
              <a:pPr algn="ctr">
                <a:lnSpc>
                  <a:spcPts val="2659"/>
                </a:lnSpc>
              </a:pPr>
              <a:r>
                <a:rPr lang="en-US" sz="1899">
                  <a:solidFill>
                    <a:srgbClr val="000000"/>
                  </a:solidFill>
                  <a:latin typeface="Mukta Mahee"/>
                </a:rPr>
                <a:t>P</a:t>
              </a:r>
            </a:p>
          </p:txBody>
        </p:sp>
      </p:grpSp>
      <p:grpSp>
        <p:nvGrpSpPr>
          <p:cNvPr id="7" name="Group 7"/>
          <p:cNvGrpSpPr/>
          <p:nvPr/>
        </p:nvGrpSpPr>
        <p:grpSpPr>
          <a:xfrm>
            <a:off x="1028700" y="1102276"/>
            <a:ext cx="2687374" cy="341250"/>
            <a:chOff x="0" y="0"/>
            <a:chExt cx="707786" cy="89877"/>
          </a:xfrm>
        </p:grpSpPr>
        <p:sp>
          <p:nvSpPr>
            <p:cNvPr id="8" name="Freeform 8"/>
            <p:cNvSpPr/>
            <p:nvPr/>
          </p:nvSpPr>
          <p:spPr>
            <a:xfrm>
              <a:off x="0" y="0"/>
              <a:ext cx="707786" cy="89877"/>
            </a:xfrm>
            <a:custGeom>
              <a:avLst/>
              <a:gdLst/>
              <a:ahLst/>
              <a:cxnLst/>
              <a:rect l="l" t="t" r="r" b="b"/>
              <a:pathLst>
                <a:path w="707786" h="89877">
                  <a:moveTo>
                    <a:pt x="0" y="0"/>
                  </a:moveTo>
                  <a:lnTo>
                    <a:pt x="707786" y="0"/>
                  </a:lnTo>
                  <a:lnTo>
                    <a:pt x="707786" y="89877"/>
                  </a:lnTo>
                  <a:lnTo>
                    <a:pt x="0" y="89877"/>
                  </a:lnTo>
                  <a:close/>
                </a:path>
              </a:pathLst>
            </a:custGeom>
            <a:solidFill>
              <a:srgbClr val="B7CADB"/>
            </a:solidFill>
          </p:spPr>
        </p:sp>
        <p:sp>
          <p:nvSpPr>
            <p:cNvPr id="9" name="TextBox 9"/>
            <p:cNvSpPr txBox="1"/>
            <p:nvPr/>
          </p:nvSpPr>
          <p:spPr>
            <a:xfrm>
              <a:off x="0" y="-9525"/>
              <a:ext cx="707786" cy="99402"/>
            </a:xfrm>
            <a:prstGeom prst="rect">
              <a:avLst/>
            </a:prstGeom>
          </p:spPr>
          <p:txBody>
            <a:bodyPr lIns="50800" tIns="50800" rIns="50800" bIns="50800" rtlCol="0" anchor="ctr"/>
            <a:lstStyle/>
            <a:p>
              <a:pPr algn="ctr">
                <a:lnSpc>
                  <a:spcPts val="3100"/>
                </a:lnSpc>
              </a:pPr>
              <a:endParaRPr/>
            </a:p>
          </p:txBody>
        </p:sp>
      </p:grpSp>
      <p:grpSp>
        <p:nvGrpSpPr>
          <p:cNvPr id="10" name="Group 10"/>
          <p:cNvGrpSpPr/>
          <p:nvPr/>
        </p:nvGrpSpPr>
        <p:grpSpPr>
          <a:xfrm>
            <a:off x="1028700" y="2028568"/>
            <a:ext cx="4264372" cy="341250"/>
            <a:chOff x="0" y="0"/>
            <a:chExt cx="1123127" cy="89877"/>
          </a:xfrm>
        </p:grpSpPr>
        <p:sp>
          <p:nvSpPr>
            <p:cNvPr id="11" name="Freeform 11"/>
            <p:cNvSpPr/>
            <p:nvPr/>
          </p:nvSpPr>
          <p:spPr>
            <a:xfrm>
              <a:off x="0" y="0"/>
              <a:ext cx="1123127" cy="89877"/>
            </a:xfrm>
            <a:custGeom>
              <a:avLst/>
              <a:gdLst/>
              <a:ahLst/>
              <a:cxnLst/>
              <a:rect l="l" t="t" r="r" b="b"/>
              <a:pathLst>
                <a:path w="1123127" h="89877">
                  <a:moveTo>
                    <a:pt x="0" y="0"/>
                  </a:moveTo>
                  <a:lnTo>
                    <a:pt x="1123127" y="0"/>
                  </a:lnTo>
                  <a:lnTo>
                    <a:pt x="1123127" y="89877"/>
                  </a:lnTo>
                  <a:lnTo>
                    <a:pt x="0" y="89877"/>
                  </a:lnTo>
                  <a:close/>
                </a:path>
              </a:pathLst>
            </a:custGeom>
            <a:solidFill>
              <a:srgbClr val="B7CADB"/>
            </a:solidFill>
          </p:spPr>
        </p:sp>
        <p:sp>
          <p:nvSpPr>
            <p:cNvPr id="12" name="TextBox 12"/>
            <p:cNvSpPr txBox="1"/>
            <p:nvPr/>
          </p:nvSpPr>
          <p:spPr>
            <a:xfrm>
              <a:off x="0" y="-9525"/>
              <a:ext cx="1123127" cy="99402"/>
            </a:xfrm>
            <a:prstGeom prst="rect">
              <a:avLst/>
            </a:prstGeom>
          </p:spPr>
          <p:txBody>
            <a:bodyPr lIns="50800" tIns="50800" rIns="50800" bIns="50800" rtlCol="0" anchor="ctr"/>
            <a:lstStyle/>
            <a:p>
              <a:pPr algn="ctr">
                <a:lnSpc>
                  <a:spcPts val="3100"/>
                </a:lnSpc>
              </a:pPr>
              <a:endParaRPr/>
            </a:p>
          </p:txBody>
        </p:sp>
      </p:grpSp>
      <p:sp>
        <p:nvSpPr>
          <p:cNvPr id="13" name="Freeform 13"/>
          <p:cNvSpPr/>
          <p:nvPr/>
        </p:nvSpPr>
        <p:spPr>
          <a:xfrm>
            <a:off x="16590938" y="824541"/>
            <a:ext cx="3259524" cy="3259524"/>
          </a:xfrm>
          <a:custGeom>
            <a:avLst/>
            <a:gdLst/>
            <a:ahLst/>
            <a:cxnLst/>
            <a:rect l="l" t="t" r="r" b="b"/>
            <a:pathLst>
              <a:path w="3259524" h="3259524">
                <a:moveTo>
                  <a:pt x="0" y="0"/>
                </a:moveTo>
                <a:lnTo>
                  <a:pt x="3259523" y="0"/>
                </a:lnTo>
                <a:lnTo>
                  <a:pt x="3259523" y="3259524"/>
                </a:lnTo>
                <a:lnTo>
                  <a:pt x="0" y="32595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4" name="Group 14"/>
          <p:cNvGrpSpPr/>
          <p:nvPr/>
        </p:nvGrpSpPr>
        <p:grpSpPr>
          <a:xfrm>
            <a:off x="1858745" y="3371953"/>
            <a:ext cx="1300982" cy="1179958"/>
            <a:chOff x="0" y="0"/>
            <a:chExt cx="342646" cy="310771"/>
          </a:xfrm>
        </p:grpSpPr>
        <p:sp>
          <p:nvSpPr>
            <p:cNvPr id="15" name="Freeform 15"/>
            <p:cNvSpPr/>
            <p:nvPr/>
          </p:nvSpPr>
          <p:spPr>
            <a:xfrm>
              <a:off x="0" y="0"/>
              <a:ext cx="342646" cy="310771"/>
            </a:xfrm>
            <a:custGeom>
              <a:avLst/>
              <a:gdLst/>
              <a:ahLst/>
              <a:cxnLst/>
              <a:rect l="l" t="t" r="r" b="b"/>
              <a:pathLst>
                <a:path w="342646" h="310771">
                  <a:moveTo>
                    <a:pt x="155385" y="0"/>
                  </a:moveTo>
                  <a:lnTo>
                    <a:pt x="187260" y="0"/>
                  </a:lnTo>
                  <a:cubicBezTo>
                    <a:pt x="228471" y="0"/>
                    <a:pt x="267994" y="16371"/>
                    <a:pt x="297134" y="45511"/>
                  </a:cubicBezTo>
                  <a:cubicBezTo>
                    <a:pt x="326275" y="74652"/>
                    <a:pt x="342646" y="114175"/>
                    <a:pt x="342646" y="155385"/>
                  </a:cubicBezTo>
                  <a:lnTo>
                    <a:pt x="342646" y="155385"/>
                  </a:lnTo>
                  <a:cubicBezTo>
                    <a:pt x="342646" y="241202"/>
                    <a:pt x="273077" y="310771"/>
                    <a:pt x="187260" y="310771"/>
                  </a:cubicBezTo>
                  <a:lnTo>
                    <a:pt x="155385" y="310771"/>
                  </a:lnTo>
                  <a:cubicBezTo>
                    <a:pt x="69568" y="310771"/>
                    <a:pt x="0" y="241202"/>
                    <a:pt x="0" y="155385"/>
                  </a:cubicBezTo>
                  <a:lnTo>
                    <a:pt x="0" y="155385"/>
                  </a:lnTo>
                  <a:cubicBezTo>
                    <a:pt x="0" y="69568"/>
                    <a:pt x="69568" y="0"/>
                    <a:pt x="155385" y="0"/>
                  </a:cubicBezTo>
                  <a:close/>
                </a:path>
              </a:pathLst>
            </a:custGeom>
            <a:solidFill>
              <a:srgbClr val="6182A8"/>
            </a:solidFill>
          </p:spPr>
        </p:sp>
        <p:sp>
          <p:nvSpPr>
            <p:cNvPr id="16" name="TextBox 16"/>
            <p:cNvSpPr txBox="1"/>
            <p:nvPr/>
          </p:nvSpPr>
          <p:spPr>
            <a:xfrm>
              <a:off x="0" y="-19050"/>
              <a:ext cx="342646" cy="329821"/>
            </a:xfrm>
            <a:prstGeom prst="rect">
              <a:avLst/>
            </a:prstGeom>
          </p:spPr>
          <p:txBody>
            <a:bodyPr lIns="50800" tIns="50800" rIns="50800" bIns="50800" rtlCol="0" anchor="ctr"/>
            <a:lstStyle/>
            <a:p>
              <a:pPr algn="ctr">
                <a:lnSpc>
                  <a:spcPts val="4959"/>
                </a:lnSpc>
              </a:pPr>
              <a:r>
                <a:rPr lang="en-US" sz="3999">
                  <a:solidFill>
                    <a:srgbClr val="000000"/>
                  </a:solidFill>
                  <a:latin typeface="Heebo Bold"/>
                </a:rPr>
                <a:t>01</a:t>
              </a:r>
            </a:p>
          </p:txBody>
        </p:sp>
      </p:grpSp>
      <p:sp>
        <p:nvSpPr>
          <p:cNvPr id="17" name="TextBox 17"/>
          <p:cNvSpPr txBox="1"/>
          <p:nvPr/>
        </p:nvSpPr>
        <p:spPr>
          <a:xfrm>
            <a:off x="1271606" y="615978"/>
            <a:ext cx="4228053" cy="1838325"/>
          </a:xfrm>
          <a:prstGeom prst="rect">
            <a:avLst/>
          </a:prstGeom>
        </p:spPr>
        <p:txBody>
          <a:bodyPr lIns="0" tIns="0" rIns="0" bIns="0" rtlCol="0" anchor="t">
            <a:spAutoFit/>
          </a:bodyPr>
          <a:lstStyle/>
          <a:p>
            <a:pPr>
              <a:lnSpc>
                <a:spcPts val="7200"/>
              </a:lnSpc>
            </a:pPr>
            <a:r>
              <a:rPr lang="en-US" sz="6000">
                <a:solidFill>
                  <a:srgbClr val="000000"/>
                </a:solidFill>
                <a:latin typeface="Heebo Bold"/>
              </a:rPr>
              <a:t>Table</a:t>
            </a:r>
          </a:p>
          <a:p>
            <a:pPr>
              <a:lnSpc>
                <a:spcPts val="7200"/>
              </a:lnSpc>
            </a:pPr>
            <a:r>
              <a:rPr lang="en-US" sz="6000">
                <a:solidFill>
                  <a:srgbClr val="000000"/>
                </a:solidFill>
                <a:latin typeface="Heebo Bold"/>
              </a:rPr>
              <a:t>of Content</a:t>
            </a:r>
          </a:p>
        </p:txBody>
      </p:sp>
      <p:sp>
        <p:nvSpPr>
          <p:cNvPr id="18" name="TextBox 18"/>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01</a:t>
            </a:r>
          </a:p>
        </p:txBody>
      </p:sp>
      <p:grpSp>
        <p:nvGrpSpPr>
          <p:cNvPr id="19" name="Group 19"/>
          <p:cNvGrpSpPr/>
          <p:nvPr/>
        </p:nvGrpSpPr>
        <p:grpSpPr>
          <a:xfrm>
            <a:off x="1858745" y="5385632"/>
            <a:ext cx="1300982" cy="1179958"/>
            <a:chOff x="0" y="0"/>
            <a:chExt cx="342646" cy="310771"/>
          </a:xfrm>
        </p:grpSpPr>
        <p:sp>
          <p:nvSpPr>
            <p:cNvPr id="20" name="Freeform 20"/>
            <p:cNvSpPr/>
            <p:nvPr/>
          </p:nvSpPr>
          <p:spPr>
            <a:xfrm>
              <a:off x="0" y="0"/>
              <a:ext cx="342646" cy="310771"/>
            </a:xfrm>
            <a:custGeom>
              <a:avLst/>
              <a:gdLst/>
              <a:ahLst/>
              <a:cxnLst/>
              <a:rect l="l" t="t" r="r" b="b"/>
              <a:pathLst>
                <a:path w="342646" h="310771">
                  <a:moveTo>
                    <a:pt x="155385" y="0"/>
                  </a:moveTo>
                  <a:lnTo>
                    <a:pt x="187260" y="0"/>
                  </a:lnTo>
                  <a:cubicBezTo>
                    <a:pt x="228471" y="0"/>
                    <a:pt x="267994" y="16371"/>
                    <a:pt x="297134" y="45511"/>
                  </a:cubicBezTo>
                  <a:cubicBezTo>
                    <a:pt x="326275" y="74652"/>
                    <a:pt x="342646" y="114175"/>
                    <a:pt x="342646" y="155385"/>
                  </a:cubicBezTo>
                  <a:lnTo>
                    <a:pt x="342646" y="155385"/>
                  </a:lnTo>
                  <a:cubicBezTo>
                    <a:pt x="342646" y="241202"/>
                    <a:pt x="273077" y="310771"/>
                    <a:pt x="187260" y="310771"/>
                  </a:cubicBezTo>
                  <a:lnTo>
                    <a:pt x="155385" y="310771"/>
                  </a:lnTo>
                  <a:cubicBezTo>
                    <a:pt x="69568" y="310771"/>
                    <a:pt x="0" y="241202"/>
                    <a:pt x="0" y="155385"/>
                  </a:cubicBezTo>
                  <a:lnTo>
                    <a:pt x="0" y="155385"/>
                  </a:lnTo>
                  <a:cubicBezTo>
                    <a:pt x="0" y="69568"/>
                    <a:pt x="69568" y="0"/>
                    <a:pt x="155385" y="0"/>
                  </a:cubicBezTo>
                  <a:close/>
                </a:path>
              </a:pathLst>
            </a:custGeom>
            <a:solidFill>
              <a:srgbClr val="6182A8"/>
            </a:solidFill>
          </p:spPr>
        </p:sp>
        <p:sp>
          <p:nvSpPr>
            <p:cNvPr id="21" name="TextBox 21"/>
            <p:cNvSpPr txBox="1"/>
            <p:nvPr/>
          </p:nvSpPr>
          <p:spPr>
            <a:xfrm>
              <a:off x="0" y="-19050"/>
              <a:ext cx="342646" cy="329821"/>
            </a:xfrm>
            <a:prstGeom prst="rect">
              <a:avLst/>
            </a:prstGeom>
          </p:spPr>
          <p:txBody>
            <a:bodyPr lIns="50800" tIns="50800" rIns="50800" bIns="50800" rtlCol="0" anchor="ctr"/>
            <a:lstStyle/>
            <a:p>
              <a:pPr algn="ctr">
                <a:lnSpc>
                  <a:spcPts val="4959"/>
                </a:lnSpc>
              </a:pPr>
              <a:r>
                <a:rPr lang="en-US" sz="3999">
                  <a:solidFill>
                    <a:srgbClr val="000000"/>
                  </a:solidFill>
                  <a:latin typeface="Heebo Bold"/>
                </a:rPr>
                <a:t>02</a:t>
              </a:r>
            </a:p>
          </p:txBody>
        </p:sp>
      </p:grpSp>
      <p:grpSp>
        <p:nvGrpSpPr>
          <p:cNvPr id="22" name="Group 22"/>
          <p:cNvGrpSpPr/>
          <p:nvPr/>
        </p:nvGrpSpPr>
        <p:grpSpPr>
          <a:xfrm>
            <a:off x="1858745" y="7403789"/>
            <a:ext cx="1300982" cy="1179958"/>
            <a:chOff x="0" y="0"/>
            <a:chExt cx="342646" cy="310771"/>
          </a:xfrm>
        </p:grpSpPr>
        <p:sp>
          <p:nvSpPr>
            <p:cNvPr id="23" name="Freeform 23"/>
            <p:cNvSpPr/>
            <p:nvPr/>
          </p:nvSpPr>
          <p:spPr>
            <a:xfrm>
              <a:off x="0" y="0"/>
              <a:ext cx="342646" cy="310771"/>
            </a:xfrm>
            <a:custGeom>
              <a:avLst/>
              <a:gdLst/>
              <a:ahLst/>
              <a:cxnLst/>
              <a:rect l="l" t="t" r="r" b="b"/>
              <a:pathLst>
                <a:path w="342646" h="310771">
                  <a:moveTo>
                    <a:pt x="155385" y="0"/>
                  </a:moveTo>
                  <a:lnTo>
                    <a:pt x="187260" y="0"/>
                  </a:lnTo>
                  <a:cubicBezTo>
                    <a:pt x="228471" y="0"/>
                    <a:pt x="267994" y="16371"/>
                    <a:pt x="297134" y="45511"/>
                  </a:cubicBezTo>
                  <a:cubicBezTo>
                    <a:pt x="326275" y="74652"/>
                    <a:pt x="342646" y="114175"/>
                    <a:pt x="342646" y="155385"/>
                  </a:cubicBezTo>
                  <a:lnTo>
                    <a:pt x="342646" y="155385"/>
                  </a:lnTo>
                  <a:cubicBezTo>
                    <a:pt x="342646" y="241202"/>
                    <a:pt x="273077" y="310771"/>
                    <a:pt x="187260" y="310771"/>
                  </a:cubicBezTo>
                  <a:lnTo>
                    <a:pt x="155385" y="310771"/>
                  </a:lnTo>
                  <a:cubicBezTo>
                    <a:pt x="69568" y="310771"/>
                    <a:pt x="0" y="241202"/>
                    <a:pt x="0" y="155385"/>
                  </a:cubicBezTo>
                  <a:lnTo>
                    <a:pt x="0" y="155385"/>
                  </a:lnTo>
                  <a:cubicBezTo>
                    <a:pt x="0" y="69568"/>
                    <a:pt x="69568" y="0"/>
                    <a:pt x="155385" y="0"/>
                  </a:cubicBezTo>
                  <a:close/>
                </a:path>
              </a:pathLst>
            </a:custGeom>
            <a:solidFill>
              <a:srgbClr val="6182A8"/>
            </a:solidFill>
          </p:spPr>
        </p:sp>
        <p:sp>
          <p:nvSpPr>
            <p:cNvPr id="24" name="TextBox 24"/>
            <p:cNvSpPr txBox="1"/>
            <p:nvPr/>
          </p:nvSpPr>
          <p:spPr>
            <a:xfrm>
              <a:off x="0" y="-19050"/>
              <a:ext cx="342646" cy="329821"/>
            </a:xfrm>
            <a:prstGeom prst="rect">
              <a:avLst/>
            </a:prstGeom>
          </p:spPr>
          <p:txBody>
            <a:bodyPr lIns="50800" tIns="50800" rIns="50800" bIns="50800" rtlCol="0" anchor="ctr"/>
            <a:lstStyle/>
            <a:p>
              <a:pPr algn="ctr">
                <a:lnSpc>
                  <a:spcPts val="4959"/>
                </a:lnSpc>
              </a:pPr>
              <a:r>
                <a:rPr lang="en-US" sz="3999">
                  <a:solidFill>
                    <a:srgbClr val="000000"/>
                  </a:solidFill>
                  <a:latin typeface="Heebo Bold"/>
                </a:rPr>
                <a:t>03</a:t>
              </a:r>
            </a:p>
          </p:txBody>
        </p:sp>
      </p:grpSp>
      <p:sp>
        <p:nvSpPr>
          <p:cNvPr id="25" name="TextBox 25"/>
          <p:cNvSpPr txBox="1"/>
          <p:nvPr/>
        </p:nvSpPr>
        <p:spPr>
          <a:xfrm>
            <a:off x="3716074" y="3142782"/>
            <a:ext cx="2905274" cy="1562100"/>
          </a:xfrm>
          <a:prstGeom prst="rect">
            <a:avLst/>
          </a:prstGeom>
        </p:spPr>
        <p:txBody>
          <a:bodyPr lIns="0" tIns="0" rIns="0" bIns="0" rtlCol="0" anchor="t">
            <a:spAutoFit/>
          </a:bodyPr>
          <a:lstStyle/>
          <a:p>
            <a:pPr>
              <a:lnSpc>
                <a:spcPts val="6299"/>
              </a:lnSpc>
            </a:pPr>
            <a:r>
              <a:rPr lang="en-US" sz="4500">
                <a:solidFill>
                  <a:srgbClr val="000000"/>
                </a:solidFill>
                <a:latin typeface="Open Sans Bold"/>
              </a:rPr>
              <a:t>PROBLEM</a:t>
            </a:r>
          </a:p>
          <a:p>
            <a:pPr>
              <a:lnSpc>
                <a:spcPts val="6299"/>
              </a:lnSpc>
            </a:pPr>
            <a:r>
              <a:rPr lang="en-US" sz="4500">
                <a:solidFill>
                  <a:srgbClr val="6182A8"/>
                </a:solidFill>
                <a:latin typeface="Open Sans Bold"/>
              </a:rPr>
              <a:t>RESEARCH</a:t>
            </a:r>
          </a:p>
        </p:txBody>
      </p:sp>
      <p:sp>
        <p:nvSpPr>
          <p:cNvPr id="26" name="TextBox 26"/>
          <p:cNvSpPr txBox="1"/>
          <p:nvPr/>
        </p:nvSpPr>
        <p:spPr>
          <a:xfrm>
            <a:off x="3676108" y="5156461"/>
            <a:ext cx="3572470" cy="1562100"/>
          </a:xfrm>
          <a:prstGeom prst="rect">
            <a:avLst/>
          </a:prstGeom>
        </p:spPr>
        <p:txBody>
          <a:bodyPr lIns="0" tIns="0" rIns="0" bIns="0" rtlCol="0" anchor="t">
            <a:spAutoFit/>
          </a:bodyPr>
          <a:lstStyle/>
          <a:p>
            <a:pPr>
              <a:lnSpc>
                <a:spcPts val="6299"/>
              </a:lnSpc>
            </a:pPr>
            <a:r>
              <a:rPr lang="en-US" sz="4500">
                <a:solidFill>
                  <a:srgbClr val="000000"/>
                </a:solidFill>
                <a:latin typeface="Open Sans Bold"/>
              </a:rPr>
              <a:t>DATA</a:t>
            </a:r>
          </a:p>
          <a:p>
            <a:pPr>
              <a:lnSpc>
                <a:spcPts val="6299"/>
              </a:lnSpc>
            </a:pPr>
            <a:r>
              <a:rPr lang="en-US" sz="4500">
                <a:solidFill>
                  <a:srgbClr val="6182A8"/>
                </a:solidFill>
                <a:latin typeface="Open Sans Bold"/>
              </a:rPr>
              <a:t>PROCESSING</a:t>
            </a:r>
          </a:p>
        </p:txBody>
      </p:sp>
      <p:sp>
        <p:nvSpPr>
          <p:cNvPr id="27" name="TextBox 27"/>
          <p:cNvSpPr txBox="1"/>
          <p:nvPr/>
        </p:nvSpPr>
        <p:spPr>
          <a:xfrm>
            <a:off x="3676108" y="7174618"/>
            <a:ext cx="2654647" cy="1562100"/>
          </a:xfrm>
          <a:prstGeom prst="rect">
            <a:avLst/>
          </a:prstGeom>
        </p:spPr>
        <p:txBody>
          <a:bodyPr lIns="0" tIns="0" rIns="0" bIns="0" rtlCol="0" anchor="t">
            <a:spAutoFit/>
          </a:bodyPr>
          <a:lstStyle/>
          <a:p>
            <a:pPr>
              <a:lnSpc>
                <a:spcPts val="6299"/>
              </a:lnSpc>
            </a:pPr>
            <a:r>
              <a:rPr lang="en-US" sz="4500">
                <a:solidFill>
                  <a:srgbClr val="000000"/>
                </a:solidFill>
                <a:latin typeface="Open Sans Bold"/>
              </a:rPr>
              <a:t>DATA</a:t>
            </a:r>
          </a:p>
          <a:p>
            <a:pPr>
              <a:lnSpc>
                <a:spcPts val="6299"/>
              </a:lnSpc>
            </a:pPr>
            <a:r>
              <a:rPr lang="en-US" sz="4500">
                <a:solidFill>
                  <a:srgbClr val="6182A8"/>
                </a:solidFill>
                <a:latin typeface="Open Sans Bold"/>
              </a:rPr>
              <a:t>INSIGHTS</a:t>
            </a:r>
          </a:p>
        </p:txBody>
      </p:sp>
      <p:grpSp>
        <p:nvGrpSpPr>
          <p:cNvPr id="28" name="Group 28"/>
          <p:cNvGrpSpPr/>
          <p:nvPr/>
        </p:nvGrpSpPr>
        <p:grpSpPr>
          <a:xfrm>
            <a:off x="8978099" y="3371953"/>
            <a:ext cx="1300982" cy="1179958"/>
            <a:chOff x="0" y="0"/>
            <a:chExt cx="342646" cy="310771"/>
          </a:xfrm>
        </p:grpSpPr>
        <p:sp>
          <p:nvSpPr>
            <p:cNvPr id="29" name="Freeform 29"/>
            <p:cNvSpPr/>
            <p:nvPr/>
          </p:nvSpPr>
          <p:spPr>
            <a:xfrm>
              <a:off x="0" y="0"/>
              <a:ext cx="342646" cy="310771"/>
            </a:xfrm>
            <a:custGeom>
              <a:avLst/>
              <a:gdLst/>
              <a:ahLst/>
              <a:cxnLst/>
              <a:rect l="l" t="t" r="r" b="b"/>
              <a:pathLst>
                <a:path w="342646" h="310771">
                  <a:moveTo>
                    <a:pt x="155385" y="0"/>
                  </a:moveTo>
                  <a:lnTo>
                    <a:pt x="187260" y="0"/>
                  </a:lnTo>
                  <a:cubicBezTo>
                    <a:pt x="228471" y="0"/>
                    <a:pt x="267994" y="16371"/>
                    <a:pt x="297134" y="45511"/>
                  </a:cubicBezTo>
                  <a:cubicBezTo>
                    <a:pt x="326275" y="74652"/>
                    <a:pt x="342646" y="114175"/>
                    <a:pt x="342646" y="155385"/>
                  </a:cubicBezTo>
                  <a:lnTo>
                    <a:pt x="342646" y="155385"/>
                  </a:lnTo>
                  <a:cubicBezTo>
                    <a:pt x="342646" y="241202"/>
                    <a:pt x="273077" y="310771"/>
                    <a:pt x="187260" y="310771"/>
                  </a:cubicBezTo>
                  <a:lnTo>
                    <a:pt x="155385" y="310771"/>
                  </a:lnTo>
                  <a:cubicBezTo>
                    <a:pt x="69568" y="310771"/>
                    <a:pt x="0" y="241202"/>
                    <a:pt x="0" y="155385"/>
                  </a:cubicBezTo>
                  <a:lnTo>
                    <a:pt x="0" y="155385"/>
                  </a:lnTo>
                  <a:cubicBezTo>
                    <a:pt x="0" y="69568"/>
                    <a:pt x="69568" y="0"/>
                    <a:pt x="155385" y="0"/>
                  </a:cubicBezTo>
                  <a:close/>
                </a:path>
              </a:pathLst>
            </a:custGeom>
            <a:solidFill>
              <a:srgbClr val="6182A8"/>
            </a:solidFill>
          </p:spPr>
        </p:sp>
        <p:sp>
          <p:nvSpPr>
            <p:cNvPr id="30" name="TextBox 30"/>
            <p:cNvSpPr txBox="1"/>
            <p:nvPr/>
          </p:nvSpPr>
          <p:spPr>
            <a:xfrm>
              <a:off x="0" y="-19050"/>
              <a:ext cx="342646" cy="329821"/>
            </a:xfrm>
            <a:prstGeom prst="rect">
              <a:avLst/>
            </a:prstGeom>
          </p:spPr>
          <p:txBody>
            <a:bodyPr lIns="50800" tIns="50800" rIns="50800" bIns="50800" rtlCol="0" anchor="ctr"/>
            <a:lstStyle/>
            <a:p>
              <a:pPr algn="ctr">
                <a:lnSpc>
                  <a:spcPts val="4959"/>
                </a:lnSpc>
              </a:pPr>
              <a:r>
                <a:rPr lang="en-US" sz="3999">
                  <a:solidFill>
                    <a:srgbClr val="000000"/>
                  </a:solidFill>
                  <a:latin typeface="Heebo Bold"/>
                </a:rPr>
                <a:t>04</a:t>
              </a:r>
            </a:p>
          </p:txBody>
        </p:sp>
      </p:grpSp>
      <p:grpSp>
        <p:nvGrpSpPr>
          <p:cNvPr id="31" name="Group 31"/>
          <p:cNvGrpSpPr/>
          <p:nvPr/>
        </p:nvGrpSpPr>
        <p:grpSpPr>
          <a:xfrm>
            <a:off x="8978099" y="5385632"/>
            <a:ext cx="1300982" cy="1179958"/>
            <a:chOff x="0" y="0"/>
            <a:chExt cx="342646" cy="310771"/>
          </a:xfrm>
        </p:grpSpPr>
        <p:sp>
          <p:nvSpPr>
            <p:cNvPr id="32" name="Freeform 32"/>
            <p:cNvSpPr/>
            <p:nvPr/>
          </p:nvSpPr>
          <p:spPr>
            <a:xfrm>
              <a:off x="0" y="0"/>
              <a:ext cx="342646" cy="310771"/>
            </a:xfrm>
            <a:custGeom>
              <a:avLst/>
              <a:gdLst/>
              <a:ahLst/>
              <a:cxnLst/>
              <a:rect l="l" t="t" r="r" b="b"/>
              <a:pathLst>
                <a:path w="342646" h="310771">
                  <a:moveTo>
                    <a:pt x="155385" y="0"/>
                  </a:moveTo>
                  <a:lnTo>
                    <a:pt x="187260" y="0"/>
                  </a:lnTo>
                  <a:cubicBezTo>
                    <a:pt x="228471" y="0"/>
                    <a:pt x="267994" y="16371"/>
                    <a:pt x="297134" y="45511"/>
                  </a:cubicBezTo>
                  <a:cubicBezTo>
                    <a:pt x="326275" y="74652"/>
                    <a:pt x="342646" y="114175"/>
                    <a:pt x="342646" y="155385"/>
                  </a:cubicBezTo>
                  <a:lnTo>
                    <a:pt x="342646" y="155385"/>
                  </a:lnTo>
                  <a:cubicBezTo>
                    <a:pt x="342646" y="241202"/>
                    <a:pt x="273077" y="310771"/>
                    <a:pt x="187260" y="310771"/>
                  </a:cubicBezTo>
                  <a:lnTo>
                    <a:pt x="155385" y="310771"/>
                  </a:lnTo>
                  <a:cubicBezTo>
                    <a:pt x="69568" y="310771"/>
                    <a:pt x="0" y="241202"/>
                    <a:pt x="0" y="155385"/>
                  </a:cubicBezTo>
                  <a:lnTo>
                    <a:pt x="0" y="155385"/>
                  </a:lnTo>
                  <a:cubicBezTo>
                    <a:pt x="0" y="69568"/>
                    <a:pt x="69568" y="0"/>
                    <a:pt x="155385" y="0"/>
                  </a:cubicBezTo>
                  <a:close/>
                </a:path>
              </a:pathLst>
            </a:custGeom>
            <a:solidFill>
              <a:srgbClr val="6182A8"/>
            </a:solidFill>
          </p:spPr>
        </p:sp>
        <p:sp>
          <p:nvSpPr>
            <p:cNvPr id="33" name="TextBox 33"/>
            <p:cNvSpPr txBox="1"/>
            <p:nvPr/>
          </p:nvSpPr>
          <p:spPr>
            <a:xfrm>
              <a:off x="0" y="-19050"/>
              <a:ext cx="342646" cy="329821"/>
            </a:xfrm>
            <a:prstGeom prst="rect">
              <a:avLst/>
            </a:prstGeom>
          </p:spPr>
          <p:txBody>
            <a:bodyPr lIns="50800" tIns="50800" rIns="50800" bIns="50800" rtlCol="0" anchor="ctr"/>
            <a:lstStyle/>
            <a:p>
              <a:pPr algn="ctr">
                <a:lnSpc>
                  <a:spcPts val="4959"/>
                </a:lnSpc>
              </a:pPr>
              <a:r>
                <a:rPr lang="en-US" sz="3999">
                  <a:solidFill>
                    <a:srgbClr val="000000"/>
                  </a:solidFill>
                  <a:latin typeface="Heebo Bold"/>
                </a:rPr>
                <a:t>05</a:t>
              </a:r>
            </a:p>
          </p:txBody>
        </p:sp>
      </p:grpSp>
      <p:sp>
        <p:nvSpPr>
          <p:cNvPr id="34" name="TextBox 34"/>
          <p:cNvSpPr txBox="1"/>
          <p:nvPr/>
        </p:nvSpPr>
        <p:spPr>
          <a:xfrm>
            <a:off x="10793431" y="3142782"/>
            <a:ext cx="3127474" cy="1562100"/>
          </a:xfrm>
          <a:prstGeom prst="rect">
            <a:avLst/>
          </a:prstGeom>
        </p:spPr>
        <p:txBody>
          <a:bodyPr lIns="0" tIns="0" rIns="0" bIns="0" rtlCol="0" anchor="t">
            <a:spAutoFit/>
          </a:bodyPr>
          <a:lstStyle/>
          <a:p>
            <a:pPr>
              <a:lnSpc>
                <a:spcPts val="6299"/>
              </a:lnSpc>
            </a:pPr>
            <a:r>
              <a:rPr lang="en-US" sz="4500">
                <a:solidFill>
                  <a:srgbClr val="000000"/>
                </a:solidFill>
                <a:latin typeface="Open Sans Bold"/>
              </a:rPr>
              <a:t>DATA</a:t>
            </a:r>
          </a:p>
          <a:p>
            <a:pPr>
              <a:lnSpc>
                <a:spcPts val="6299"/>
              </a:lnSpc>
            </a:pPr>
            <a:r>
              <a:rPr lang="en-US" sz="4500">
                <a:solidFill>
                  <a:srgbClr val="6182A8"/>
                </a:solidFill>
                <a:latin typeface="Open Sans Bold"/>
              </a:rPr>
              <a:t>MODELING</a:t>
            </a:r>
          </a:p>
        </p:txBody>
      </p:sp>
      <p:sp>
        <p:nvSpPr>
          <p:cNvPr id="35" name="TextBox 35"/>
          <p:cNvSpPr txBox="1"/>
          <p:nvPr/>
        </p:nvSpPr>
        <p:spPr>
          <a:xfrm>
            <a:off x="10793431" y="5156461"/>
            <a:ext cx="5635823" cy="1562100"/>
          </a:xfrm>
          <a:prstGeom prst="rect">
            <a:avLst/>
          </a:prstGeom>
        </p:spPr>
        <p:txBody>
          <a:bodyPr lIns="0" tIns="0" rIns="0" bIns="0" rtlCol="0" anchor="t">
            <a:spAutoFit/>
          </a:bodyPr>
          <a:lstStyle/>
          <a:p>
            <a:pPr>
              <a:lnSpc>
                <a:spcPts val="6299"/>
              </a:lnSpc>
            </a:pPr>
            <a:r>
              <a:rPr lang="en-US" sz="4500">
                <a:solidFill>
                  <a:srgbClr val="000000"/>
                </a:solidFill>
                <a:latin typeface="Open Sans Bold"/>
              </a:rPr>
              <a:t>BUSINESS</a:t>
            </a:r>
          </a:p>
          <a:p>
            <a:pPr>
              <a:lnSpc>
                <a:spcPts val="6299"/>
              </a:lnSpc>
            </a:pPr>
            <a:r>
              <a:rPr lang="en-US" sz="4500">
                <a:solidFill>
                  <a:srgbClr val="6182A8"/>
                </a:solidFill>
                <a:latin typeface="Open Sans Bold"/>
              </a:rPr>
              <a:t>RECOMMENDATION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51515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2889701"/>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1" name="Group 11"/>
          <p:cNvGrpSpPr/>
          <p:nvPr/>
        </p:nvGrpSpPr>
        <p:grpSpPr>
          <a:xfrm>
            <a:off x="583495" y="50345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1168329" y="1205636"/>
            <a:ext cx="2195690" cy="2035614"/>
            <a:chOff x="0" y="0"/>
            <a:chExt cx="578289" cy="536129"/>
          </a:xfrm>
        </p:grpSpPr>
        <p:sp>
          <p:nvSpPr>
            <p:cNvPr id="15" name="Freeform 1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6" name="TextBox 16"/>
            <p:cNvSpPr txBox="1"/>
            <p:nvPr/>
          </p:nvSpPr>
          <p:spPr>
            <a:xfrm>
              <a:off x="0" y="-28575"/>
              <a:ext cx="578289" cy="564704"/>
            </a:xfrm>
            <a:prstGeom prst="rect">
              <a:avLst/>
            </a:prstGeom>
          </p:spPr>
          <p:txBody>
            <a:bodyPr lIns="50800" tIns="50800" rIns="50800" bIns="50800" rtlCol="0" anchor="ctr"/>
            <a:lstStyle/>
            <a:p>
              <a:pPr algn="ctr">
                <a:lnSpc>
                  <a:spcPts val="8928"/>
                </a:lnSpc>
              </a:pPr>
              <a:r>
                <a:rPr lang="en-US" sz="7200">
                  <a:solidFill>
                    <a:srgbClr val="000000"/>
                  </a:solidFill>
                  <a:latin typeface="Heebo Bold"/>
                </a:rPr>
                <a:t>01</a:t>
              </a:r>
            </a:p>
          </p:txBody>
        </p:sp>
      </p:grpSp>
      <p:grpSp>
        <p:nvGrpSpPr>
          <p:cNvPr id="17" name="Group 17"/>
          <p:cNvGrpSpPr/>
          <p:nvPr/>
        </p:nvGrpSpPr>
        <p:grpSpPr>
          <a:xfrm>
            <a:off x="10998186" y="7930899"/>
            <a:ext cx="6261114" cy="1493676"/>
            <a:chOff x="0" y="0"/>
            <a:chExt cx="1649018" cy="393396"/>
          </a:xfrm>
        </p:grpSpPr>
        <p:sp>
          <p:nvSpPr>
            <p:cNvPr id="18" name="Freeform 18"/>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19" name="TextBox 19"/>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11697667" y="8915671"/>
            <a:ext cx="6051824" cy="1017807"/>
            <a:chOff x="0" y="0"/>
            <a:chExt cx="1593896" cy="268064"/>
          </a:xfrm>
        </p:grpSpPr>
        <p:sp>
          <p:nvSpPr>
            <p:cNvPr id="21" name="Freeform 21"/>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2" name="TextBox 22"/>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3" name="Group 23"/>
          <p:cNvGrpSpPr/>
          <p:nvPr/>
        </p:nvGrpSpPr>
        <p:grpSpPr>
          <a:xfrm>
            <a:off x="12243489" y="5943307"/>
            <a:ext cx="328528" cy="304577"/>
            <a:chOff x="0" y="0"/>
            <a:chExt cx="578289" cy="536129"/>
          </a:xfrm>
        </p:grpSpPr>
        <p:sp>
          <p:nvSpPr>
            <p:cNvPr id="24" name="Freeform 24"/>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5" name="TextBox 25"/>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6" name="Group 26"/>
          <p:cNvGrpSpPr/>
          <p:nvPr/>
        </p:nvGrpSpPr>
        <p:grpSpPr>
          <a:xfrm>
            <a:off x="12840903" y="5943307"/>
            <a:ext cx="328528" cy="304577"/>
            <a:chOff x="0" y="0"/>
            <a:chExt cx="578289" cy="536129"/>
          </a:xfrm>
        </p:grpSpPr>
        <p:sp>
          <p:nvSpPr>
            <p:cNvPr id="27" name="Freeform 27"/>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8" name="TextBox 28"/>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9" name="Group 29"/>
          <p:cNvGrpSpPr/>
          <p:nvPr/>
        </p:nvGrpSpPr>
        <p:grpSpPr>
          <a:xfrm>
            <a:off x="13438318" y="5943307"/>
            <a:ext cx="328528" cy="304577"/>
            <a:chOff x="0" y="0"/>
            <a:chExt cx="578289" cy="536129"/>
          </a:xfrm>
        </p:grpSpPr>
        <p:sp>
          <p:nvSpPr>
            <p:cNvPr id="30" name="Freeform 30"/>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1" name="TextBox 31"/>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2" name="Group 32"/>
          <p:cNvGrpSpPr/>
          <p:nvPr/>
        </p:nvGrpSpPr>
        <p:grpSpPr>
          <a:xfrm>
            <a:off x="4521154" y="4792656"/>
            <a:ext cx="9245692" cy="520931"/>
            <a:chOff x="0" y="0"/>
            <a:chExt cx="2435079" cy="137200"/>
          </a:xfrm>
        </p:grpSpPr>
        <p:sp>
          <p:nvSpPr>
            <p:cNvPr id="33" name="Freeform 33"/>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34" name="TextBox 34"/>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35" name="TextBox 35"/>
          <p:cNvSpPr txBox="1"/>
          <p:nvPr/>
        </p:nvSpPr>
        <p:spPr>
          <a:xfrm>
            <a:off x="3868184" y="1675027"/>
            <a:ext cx="10551632" cy="3638560"/>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Problem</a:t>
            </a:r>
          </a:p>
          <a:p>
            <a:pPr algn="ctr">
              <a:lnSpc>
                <a:spcPts val="14699"/>
              </a:lnSpc>
            </a:pPr>
            <a:r>
              <a:rPr lang="en-US" sz="10499">
                <a:solidFill>
                  <a:srgbClr val="000000"/>
                </a:solidFill>
                <a:latin typeface="Heebo Bold"/>
              </a:rPr>
              <a:t>Research</a:t>
            </a:r>
          </a:p>
        </p:txBody>
      </p:sp>
      <p:sp>
        <p:nvSpPr>
          <p:cNvPr id="36" name="Freeform 36"/>
          <p:cNvSpPr/>
          <p:nvPr/>
        </p:nvSpPr>
        <p:spPr>
          <a:xfrm>
            <a:off x="12498586" y="4800871"/>
            <a:ext cx="5250905" cy="4114800"/>
          </a:xfrm>
          <a:custGeom>
            <a:avLst/>
            <a:gdLst/>
            <a:ahLst/>
            <a:cxnLst/>
            <a:rect l="l" t="t" r="r" b="b"/>
            <a:pathLst>
              <a:path w="5250905" h="4114800">
                <a:moveTo>
                  <a:pt x="0" y="0"/>
                </a:moveTo>
                <a:lnTo>
                  <a:pt x="5250905" y="0"/>
                </a:lnTo>
                <a:lnTo>
                  <a:pt x="52509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50418" y="9049203"/>
            <a:ext cx="770523" cy="7705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1490782"/>
            <a:ext cx="3990986" cy="355941"/>
            <a:chOff x="0" y="0"/>
            <a:chExt cx="1051124" cy="93746"/>
          </a:xfrm>
        </p:grpSpPr>
        <p:sp>
          <p:nvSpPr>
            <p:cNvPr id="6" name="Freeform 6"/>
            <p:cNvSpPr/>
            <p:nvPr/>
          </p:nvSpPr>
          <p:spPr>
            <a:xfrm>
              <a:off x="0" y="0"/>
              <a:ext cx="1051124" cy="93746"/>
            </a:xfrm>
            <a:custGeom>
              <a:avLst/>
              <a:gdLst/>
              <a:ahLst/>
              <a:cxnLst/>
              <a:rect l="l" t="t" r="r" b="b"/>
              <a:pathLst>
                <a:path w="1051124" h="93746">
                  <a:moveTo>
                    <a:pt x="0" y="0"/>
                  </a:moveTo>
                  <a:lnTo>
                    <a:pt x="1051124" y="0"/>
                  </a:lnTo>
                  <a:lnTo>
                    <a:pt x="1051124" y="93746"/>
                  </a:lnTo>
                  <a:lnTo>
                    <a:pt x="0" y="93746"/>
                  </a:lnTo>
                  <a:close/>
                </a:path>
              </a:pathLst>
            </a:custGeom>
            <a:solidFill>
              <a:srgbClr val="B7CADB"/>
            </a:solidFill>
          </p:spPr>
        </p:sp>
        <p:sp>
          <p:nvSpPr>
            <p:cNvPr id="7" name="TextBox 7"/>
            <p:cNvSpPr txBox="1"/>
            <p:nvPr/>
          </p:nvSpPr>
          <p:spPr>
            <a:xfrm>
              <a:off x="0" y="-9525"/>
              <a:ext cx="1051124" cy="103271"/>
            </a:xfrm>
            <a:prstGeom prst="rect">
              <a:avLst/>
            </a:prstGeom>
          </p:spPr>
          <p:txBody>
            <a:bodyPr lIns="50800" tIns="50800" rIns="50800" bIns="50800" rtlCol="0" anchor="ctr"/>
            <a:lstStyle/>
            <a:p>
              <a:pPr algn="ctr">
                <a:lnSpc>
                  <a:spcPts val="3100"/>
                </a:lnSpc>
              </a:pPr>
              <a:endParaRPr/>
            </a:p>
          </p:txBody>
        </p:sp>
      </p:grpSp>
      <p:grpSp>
        <p:nvGrpSpPr>
          <p:cNvPr id="8" name="Group 8"/>
          <p:cNvGrpSpPr/>
          <p:nvPr/>
        </p:nvGrpSpPr>
        <p:grpSpPr>
          <a:xfrm>
            <a:off x="1028700" y="2362741"/>
            <a:ext cx="5748378" cy="410274"/>
            <a:chOff x="0" y="0"/>
            <a:chExt cx="1513976" cy="108056"/>
          </a:xfrm>
        </p:grpSpPr>
        <p:sp>
          <p:nvSpPr>
            <p:cNvPr id="9" name="Freeform 9"/>
            <p:cNvSpPr/>
            <p:nvPr/>
          </p:nvSpPr>
          <p:spPr>
            <a:xfrm>
              <a:off x="0" y="0"/>
              <a:ext cx="1513976" cy="108056"/>
            </a:xfrm>
            <a:custGeom>
              <a:avLst/>
              <a:gdLst/>
              <a:ahLst/>
              <a:cxnLst/>
              <a:rect l="l" t="t" r="r" b="b"/>
              <a:pathLst>
                <a:path w="1513976" h="108056">
                  <a:moveTo>
                    <a:pt x="0" y="0"/>
                  </a:moveTo>
                  <a:lnTo>
                    <a:pt x="1513976" y="0"/>
                  </a:lnTo>
                  <a:lnTo>
                    <a:pt x="1513976" y="108056"/>
                  </a:lnTo>
                  <a:lnTo>
                    <a:pt x="0" y="108056"/>
                  </a:lnTo>
                  <a:close/>
                </a:path>
              </a:pathLst>
            </a:custGeom>
            <a:solidFill>
              <a:srgbClr val="B7CADB"/>
            </a:solidFill>
          </p:spPr>
        </p:sp>
        <p:sp>
          <p:nvSpPr>
            <p:cNvPr id="10" name="TextBox 10"/>
            <p:cNvSpPr txBox="1"/>
            <p:nvPr/>
          </p:nvSpPr>
          <p:spPr>
            <a:xfrm>
              <a:off x="0" y="-9525"/>
              <a:ext cx="1513976" cy="117581"/>
            </a:xfrm>
            <a:prstGeom prst="rect">
              <a:avLst/>
            </a:prstGeom>
          </p:spPr>
          <p:txBody>
            <a:bodyPr lIns="50800" tIns="50800" rIns="50800" bIns="50800" rtlCol="0" anchor="ctr"/>
            <a:lstStyle/>
            <a:p>
              <a:pPr algn="ctr">
                <a:lnSpc>
                  <a:spcPts val="3100"/>
                </a:lnSpc>
              </a:pPr>
              <a:endParaRPr/>
            </a:p>
          </p:txBody>
        </p:sp>
      </p:grpSp>
      <p:grpSp>
        <p:nvGrpSpPr>
          <p:cNvPr id="11" name="Group 11"/>
          <p:cNvGrpSpPr/>
          <p:nvPr/>
        </p:nvGrpSpPr>
        <p:grpSpPr>
          <a:xfrm>
            <a:off x="7600950" y="3266042"/>
            <a:ext cx="10687050" cy="5196461"/>
            <a:chOff x="0" y="0"/>
            <a:chExt cx="2814696" cy="1368615"/>
          </a:xfrm>
        </p:grpSpPr>
        <p:sp>
          <p:nvSpPr>
            <p:cNvPr id="12" name="Freeform 12"/>
            <p:cNvSpPr/>
            <p:nvPr/>
          </p:nvSpPr>
          <p:spPr>
            <a:xfrm>
              <a:off x="0" y="0"/>
              <a:ext cx="2814696" cy="1368615"/>
            </a:xfrm>
            <a:custGeom>
              <a:avLst/>
              <a:gdLst/>
              <a:ahLst/>
              <a:cxnLst/>
              <a:rect l="l" t="t" r="r" b="b"/>
              <a:pathLst>
                <a:path w="2814696" h="1368615">
                  <a:moveTo>
                    <a:pt x="0" y="0"/>
                  </a:moveTo>
                  <a:lnTo>
                    <a:pt x="2814696" y="0"/>
                  </a:lnTo>
                  <a:lnTo>
                    <a:pt x="2814696" y="1368615"/>
                  </a:lnTo>
                  <a:lnTo>
                    <a:pt x="0" y="1368615"/>
                  </a:lnTo>
                  <a:close/>
                </a:path>
              </a:pathLst>
            </a:custGeom>
            <a:solidFill>
              <a:srgbClr val="FAFAFA"/>
            </a:solidFill>
          </p:spPr>
        </p:sp>
        <p:sp>
          <p:nvSpPr>
            <p:cNvPr id="13" name="TextBox 13"/>
            <p:cNvSpPr txBox="1"/>
            <p:nvPr/>
          </p:nvSpPr>
          <p:spPr>
            <a:xfrm>
              <a:off x="0" y="-9525"/>
              <a:ext cx="2814696" cy="1378140"/>
            </a:xfrm>
            <a:prstGeom prst="rect">
              <a:avLst/>
            </a:prstGeom>
          </p:spPr>
          <p:txBody>
            <a:bodyPr lIns="50800" tIns="50800" rIns="50800" bIns="50800" rtlCol="0" anchor="ctr"/>
            <a:lstStyle/>
            <a:p>
              <a:pPr algn="ctr">
                <a:lnSpc>
                  <a:spcPts val="3100"/>
                </a:lnSpc>
              </a:pPr>
              <a:endParaRPr/>
            </a:p>
          </p:txBody>
        </p:sp>
      </p:grpSp>
      <p:sp>
        <p:nvSpPr>
          <p:cNvPr id="14" name="Freeform 14"/>
          <p:cNvSpPr/>
          <p:nvPr/>
        </p:nvSpPr>
        <p:spPr>
          <a:xfrm>
            <a:off x="16590938" y="824541"/>
            <a:ext cx="3259524" cy="3259524"/>
          </a:xfrm>
          <a:custGeom>
            <a:avLst/>
            <a:gdLst/>
            <a:ahLst/>
            <a:cxnLst/>
            <a:rect l="l" t="t" r="r" b="b"/>
            <a:pathLst>
              <a:path w="3259524" h="3259524">
                <a:moveTo>
                  <a:pt x="0" y="0"/>
                </a:moveTo>
                <a:lnTo>
                  <a:pt x="3259523" y="0"/>
                </a:lnTo>
                <a:lnTo>
                  <a:pt x="3259523" y="3259524"/>
                </a:lnTo>
                <a:lnTo>
                  <a:pt x="0" y="325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3366729" y="7979936"/>
            <a:ext cx="4234221" cy="1397311"/>
          </a:xfrm>
          <a:custGeom>
            <a:avLst/>
            <a:gdLst/>
            <a:ahLst/>
            <a:cxnLst/>
            <a:rect l="l" t="t" r="r" b="b"/>
            <a:pathLst>
              <a:path w="4234221" h="1397311">
                <a:moveTo>
                  <a:pt x="0" y="0"/>
                </a:moveTo>
                <a:lnTo>
                  <a:pt x="4234221" y="0"/>
                </a:lnTo>
                <a:lnTo>
                  <a:pt x="4234221"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271606" y="3650696"/>
            <a:ext cx="1427502" cy="1397311"/>
          </a:xfrm>
          <a:custGeom>
            <a:avLst/>
            <a:gdLst/>
            <a:ahLst/>
            <a:cxnLst/>
            <a:rect l="l" t="t" r="r" b="b"/>
            <a:pathLst>
              <a:path w="1427502" h="1397311">
                <a:moveTo>
                  <a:pt x="0" y="0"/>
                </a:moveTo>
                <a:lnTo>
                  <a:pt x="1427502" y="0"/>
                </a:lnTo>
                <a:lnTo>
                  <a:pt x="1427502"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sp>
        <p:nvSpPr>
          <p:cNvPr id="17" name="Freeform 17"/>
          <p:cNvSpPr/>
          <p:nvPr/>
        </p:nvSpPr>
        <p:spPr>
          <a:xfrm>
            <a:off x="1271606" y="3563828"/>
            <a:ext cx="5721381" cy="5485374"/>
          </a:xfrm>
          <a:custGeom>
            <a:avLst/>
            <a:gdLst/>
            <a:ahLst/>
            <a:cxnLst/>
            <a:rect l="l" t="t" r="r" b="b"/>
            <a:pathLst>
              <a:path w="5721381" h="5485374">
                <a:moveTo>
                  <a:pt x="0" y="0"/>
                </a:moveTo>
                <a:lnTo>
                  <a:pt x="5721381" y="0"/>
                </a:lnTo>
                <a:lnTo>
                  <a:pt x="5721381" y="5485375"/>
                </a:lnTo>
                <a:lnTo>
                  <a:pt x="0" y="5485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271606" y="1019175"/>
            <a:ext cx="5263405" cy="1838325"/>
          </a:xfrm>
          <a:prstGeom prst="rect">
            <a:avLst/>
          </a:prstGeom>
        </p:spPr>
        <p:txBody>
          <a:bodyPr lIns="0" tIns="0" rIns="0" bIns="0" rtlCol="0" anchor="t">
            <a:spAutoFit/>
          </a:bodyPr>
          <a:lstStyle/>
          <a:p>
            <a:pPr>
              <a:lnSpc>
                <a:spcPts val="7200"/>
              </a:lnSpc>
            </a:pPr>
            <a:r>
              <a:rPr lang="en-US" sz="6000">
                <a:solidFill>
                  <a:srgbClr val="000000"/>
                </a:solidFill>
                <a:latin typeface="Heebo Bold"/>
              </a:rPr>
              <a:t>Business</a:t>
            </a:r>
          </a:p>
          <a:p>
            <a:pPr>
              <a:lnSpc>
                <a:spcPts val="7200"/>
              </a:lnSpc>
            </a:pPr>
            <a:r>
              <a:rPr lang="en-US" sz="6000">
                <a:solidFill>
                  <a:srgbClr val="000000"/>
                </a:solidFill>
                <a:latin typeface="Heebo Bold"/>
              </a:rPr>
              <a:t>Understanding</a:t>
            </a:r>
          </a:p>
        </p:txBody>
      </p:sp>
      <p:grpSp>
        <p:nvGrpSpPr>
          <p:cNvPr id="19" name="Group 19"/>
          <p:cNvGrpSpPr/>
          <p:nvPr/>
        </p:nvGrpSpPr>
        <p:grpSpPr>
          <a:xfrm>
            <a:off x="8601129" y="5048007"/>
            <a:ext cx="1931073" cy="436743"/>
            <a:chOff x="0" y="0"/>
            <a:chExt cx="508595" cy="115027"/>
          </a:xfrm>
        </p:grpSpPr>
        <p:sp>
          <p:nvSpPr>
            <p:cNvPr id="20" name="Freeform 20"/>
            <p:cNvSpPr/>
            <p:nvPr/>
          </p:nvSpPr>
          <p:spPr>
            <a:xfrm>
              <a:off x="0" y="0"/>
              <a:ext cx="508595" cy="115027"/>
            </a:xfrm>
            <a:custGeom>
              <a:avLst/>
              <a:gdLst/>
              <a:ahLst/>
              <a:cxnLst/>
              <a:rect l="l" t="t" r="r" b="b"/>
              <a:pathLst>
                <a:path w="508595" h="115027">
                  <a:moveTo>
                    <a:pt x="0" y="0"/>
                  </a:moveTo>
                  <a:lnTo>
                    <a:pt x="508595" y="0"/>
                  </a:lnTo>
                  <a:lnTo>
                    <a:pt x="508595" y="115027"/>
                  </a:lnTo>
                  <a:lnTo>
                    <a:pt x="0" y="115027"/>
                  </a:lnTo>
                  <a:close/>
                </a:path>
              </a:pathLst>
            </a:custGeom>
            <a:solidFill>
              <a:srgbClr val="B7CADB"/>
            </a:solidFill>
          </p:spPr>
        </p:sp>
        <p:sp>
          <p:nvSpPr>
            <p:cNvPr id="21" name="TextBox 21"/>
            <p:cNvSpPr txBox="1"/>
            <p:nvPr/>
          </p:nvSpPr>
          <p:spPr>
            <a:xfrm>
              <a:off x="0" y="-9525"/>
              <a:ext cx="508595" cy="124552"/>
            </a:xfrm>
            <a:prstGeom prst="rect">
              <a:avLst/>
            </a:prstGeom>
          </p:spPr>
          <p:txBody>
            <a:bodyPr lIns="50800" tIns="50800" rIns="50800" bIns="50800" rtlCol="0" anchor="ctr"/>
            <a:lstStyle/>
            <a:p>
              <a:pPr algn="ctr">
                <a:lnSpc>
                  <a:spcPts val="3100"/>
                </a:lnSpc>
              </a:pPr>
              <a:endParaRPr/>
            </a:p>
          </p:txBody>
        </p:sp>
      </p:grpSp>
      <p:grpSp>
        <p:nvGrpSpPr>
          <p:cNvPr id="22" name="Group 22"/>
          <p:cNvGrpSpPr/>
          <p:nvPr/>
        </p:nvGrpSpPr>
        <p:grpSpPr>
          <a:xfrm>
            <a:off x="8601129" y="6780926"/>
            <a:ext cx="1606966" cy="341250"/>
            <a:chOff x="0" y="0"/>
            <a:chExt cx="423234" cy="89877"/>
          </a:xfrm>
        </p:grpSpPr>
        <p:sp>
          <p:nvSpPr>
            <p:cNvPr id="23" name="Freeform 23"/>
            <p:cNvSpPr/>
            <p:nvPr/>
          </p:nvSpPr>
          <p:spPr>
            <a:xfrm>
              <a:off x="0" y="0"/>
              <a:ext cx="423234" cy="89877"/>
            </a:xfrm>
            <a:custGeom>
              <a:avLst/>
              <a:gdLst/>
              <a:ahLst/>
              <a:cxnLst/>
              <a:rect l="l" t="t" r="r" b="b"/>
              <a:pathLst>
                <a:path w="423234" h="89877">
                  <a:moveTo>
                    <a:pt x="0" y="0"/>
                  </a:moveTo>
                  <a:lnTo>
                    <a:pt x="423234" y="0"/>
                  </a:lnTo>
                  <a:lnTo>
                    <a:pt x="423234" y="89877"/>
                  </a:lnTo>
                  <a:lnTo>
                    <a:pt x="0" y="89877"/>
                  </a:lnTo>
                  <a:close/>
                </a:path>
              </a:pathLst>
            </a:custGeom>
            <a:solidFill>
              <a:srgbClr val="B7CADB"/>
            </a:solidFill>
          </p:spPr>
        </p:sp>
        <p:sp>
          <p:nvSpPr>
            <p:cNvPr id="24" name="TextBox 24"/>
            <p:cNvSpPr txBox="1"/>
            <p:nvPr/>
          </p:nvSpPr>
          <p:spPr>
            <a:xfrm>
              <a:off x="0" y="-9525"/>
              <a:ext cx="423234" cy="99402"/>
            </a:xfrm>
            <a:prstGeom prst="rect">
              <a:avLst/>
            </a:prstGeom>
          </p:spPr>
          <p:txBody>
            <a:bodyPr lIns="50800" tIns="50800" rIns="50800" bIns="50800" rtlCol="0" anchor="ctr"/>
            <a:lstStyle/>
            <a:p>
              <a:pPr algn="ctr">
                <a:lnSpc>
                  <a:spcPts val="3100"/>
                </a:lnSpc>
              </a:pPr>
              <a:endParaRPr/>
            </a:p>
          </p:txBody>
        </p:sp>
      </p:grpSp>
      <p:sp>
        <p:nvSpPr>
          <p:cNvPr id="25" name="TextBox 25"/>
          <p:cNvSpPr txBox="1"/>
          <p:nvPr/>
        </p:nvSpPr>
        <p:spPr>
          <a:xfrm>
            <a:off x="7897859" y="3252200"/>
            <a:ext cx="8693079" cy="5100320"/>
          </a:xfrm>
          <a:prstGeom prst="rect">
            <a:avLst/>
          </a:prstGeom>
        </p:spPr>
        <p:txBody>
          <a:bodyPr lIns="0" tIns="0" rIns="0" bIns="0" rtlCol="0" anchor="t">
            <a:spAutoFit/>
          </a:bodyPr>
          <a:lstStyle/>
          <a:p>
            <a:pPr algn="just">
              <a:lnSpc>
                <a:spcPts val="4480"/>
              </a:lnSpc>
            </a:pPr>
            <a:r>
              <a:rPr lang="en-US" sz="3200">
                <a:solidFill>
                  <a:srgbClr val="000000"/>
                </a:solidFill>
                <a:latin typeface="Times New Roman"/>
              </a:rPr>
              <a:t>In this case, the lending company has to make a decision whether to approve or reject the loan application based on the applicant's profile.</a:t>
            </a:r>
          </a:p>
          <a:p>
            <a:pPr marL="690881" lvl="1" indent="-345440" algn="just">
              <a:lnSpc>
                <a:spcPts val="4480"/>
              </a:lnSpc>
              <a:buFont typeface="Arial"/>
              <a:buChar char="•"/>
            </a:pPr>
            <a:r>
              <a:rPr lang="en-US" sz="3200">
                <a:solidFill>
                  <a:srgbClr val="000000"/>
                </a:solidFill>
                <a:latin typeface="Times New Roman Bold"/>
              </a:rPr>
              <a:t>Good Risk</a:t>
            </a:r>
            <a:r>
              <a:rPr lang="en-US" sz="3200">
                <a:solidFill>
                  <a:srgbClr val="000000"/>
                </a:solidFill>
                <a:latin typeface="Times New Roman"/>
              </a:rPr>
              <a:t> refers to a situation where the loan applicant has a high probability of repaying their loan.</a:t>
            </a:r>
          </a:p>
          <a:p>
            <a:pPr marL="690881" lvl="1" indent="-345440" algn="just">
              <a:lnSpc>
                <a:spcPts val="4480"/>
              </a:lnSpc>
              <a:buFont typeface="Arial"/>
              <a:buChar char="•"/>
            </a:pPr>
            <a:r>
              <a:rPr lang="en-US" sz="3200">
                <a:solidFill>
                  <a:srgbClr val="000000"/>
                </a:solidFill>
                <a:latin typeface="Times New Roman Bold"/>
              </a:rPr>
              <a:t>Bad Risk</a:t>
            </a:r>
            <a:r>
              <a:rPr lang="en-US" sz="3200">
                <a:solidFill>
                  <a:srgbClr val="000000"/>
                </a:solidFill>
                <a:latin typeface="Times New Roman"/>
              </a:rPr>
              <a:t> refers to a situation where the loan applicant has a low probability of repaying their loan.</a:t>
            </a:r>
          </a:p>
        </p:txBody>
      </p:sp>
      <p:sp>
        <p:nvSpPr>
          <p:cNvPr id="26" name="TextBox 26"/>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0" y="2158845"/>
            <a:ext cx="13491170" cy="1883670"/>
            <a:chOff x="0" y="0"/>
            <a:chExt cx="3553230" cy="496111"/>
          </a:xfrm>
        </p:grpSpPr>
        <p:sp>
          <p:nvSpPr>
            <p:cNvPr id="3" name="Freeform 3"/>
            <p:cNvSpPr/>
            <p:nvPr/>
          </p:nvSpPr>
          <p:spPr>
            <a:xfrm>
              <a:off x="0" y="0"/>
              <a:ext cx="3553230" cy="496111"/>
            </a:xfrm>
            <a:custGeom>
              <a:avLst/>
              <a:gdLst/>
              <a:ahLst/>
              <a:cxnLst/>
              <a:rect l="l" t="t" r="r" b="b"/>
              <a:pathLst>
                <a:path w="3553230" h="496111">
                  <a:moveTo>
                    <a:pt x="0" y="0"/>
                  </a:moveTo>
                  <a:lnTo>
                    <a:pt x="3553230" y="0"/>
                  </a:lnTo>
                  <a:lnTo>
                    <a:pt x="3553230" y="496111"/>
                  </a:lnTo>
                  <a:lnTo>
                    <a:pt x="0" y="496111"/>
                  </a:lnTo>
                  <a:close/>
                </a:path>
              </a:pathLst>
            </a:custGeom>
            <a:solidFill>
              <a:srgbClr val="FAFAFA"/>
            </a:solidFill>
          </p:spPr>
        </p:sp>
        <p:sp>
          <p:nvSpPr>
            <p:cNvPr id="4" name="TextBox 4"/>
            <p:cNvSpPr txBox="1"/>
            <p:nvPr/>
          </p:nvSpPr>
          <p:spPr>
            <a:xfrm>
              <a:off x="0" y="-9525"/>
              <a:ext cx="3553230" cy="505636"/>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17050418" y="9049203"/>
            <a:ext cx="770523" cy="77052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22061" y="1646510"/>
            <a:ext cx="7679909" cy="296590"/>
            <a:chOff x="0" y="0"/>
            <a:chExt cx="2022692" cy="78114"/>
          </a:xfrm>
        </p:grpSpPr>
        <p:sp>
          <p:nvSpPr>
            <p:cNvPr id="9" name="Freeform 9"/>
            <p:cNvSpPr/>
            <p:nvPr/>
          </p:nvSpPr>
          <p:spPr>
            <a:xfrm>
              <a:off x="0" y="0"/>
              <a:ext cx="2022692" cy="78114"/>
            </a:xfrm>
            <a:custGeom>
              <a:avLst/>
              <a:gdLst/>
              <a:ahLst/>
              <a:cxnLst/>
              <a:rect l="l" t="t" r="r" b="b"/>
              <a:pathLst>
                <a:path w="2022692" h="78114">
                  <a:moveTo>
                    <a:pt x="0" y="0"/>
                  </a:moveTo>
                  <a:lnTo>
                    <a:pt x="2022692" y="0"/>
                  </a:lnTo>
                  <a:lnTo>
                    <a:pt x="2022692" y="78114"/>
                  </a:lnTo>
                  <a:lnTo>
                    <a:pt x="0" y="78114"/>
                  </a:lnTo>
                  <a:close/>
                </a:path>
              </a:pathLst>
            </a:custGeom>
            <a:solidFill>
              <a:srgbClr val="B7CADB"/>
            </a:solidFill>
          </p:spPr>
        </p:sp>
        <p:sp>
          <p:nvSpPr>
            <p:cNvPr id="10" name="TextBox 10"/>
            <p:cNvSpPr txBox="1"/>
            <p:nvPr/>
          </p:nvSpPr>
          <p:spPr>
            <a:xfrm>
              <a:off x="0" y="-9525"/>
              <a:ext cx="2022692" cy="87639"/>
            </a:xfrm>
            <a:prstGeom prst="rect">
              <a:avLst/>
            </a:prstGeom>
          </p:spPr>
          <p:txBody>
            <a:bodyPr lIns="50800" tIns="50800" rIns="50800" bIns="50800" rtlCol="0" anchor="ctr"/>
            <a:lstStyle/>
            <a:p>
              <a:pPr algn="ctr">
                <a:lnSpc>
                  <a:spcPts val="3100"/>
                </a:lnSpc>
              </a:pPr>
              <a:endParaRPr/>
            </a:p>
          </p:txBody>
        </p:sp>
      </p:grpSp>
      <p:grpSp>
        <p:nvGrpSpPr>
          <p:cNvPr id="11" name="Group 11"/>
          <p:cNvGrpSpPr/>
          <p:nvPr/>
        </p:nvGrpSpPr>
        <p:grpSpPr>
          <a:xfrm>
            <a:off x="7029093" y="5106605"/>
            <a:ext cx="4804735" cy="305315"/>
            <a:chOff x="0" y="0"/>
            <a:chExt cx="1265445" cy="80412"/>
          </a:xfrm>
        </p:grpSpPr>
        <p:sp>
          <p:nvSpPr>
            <p:cNvPr id="12" name="Freeform 12"/>
            <p:cNvSpPr/>
            <p:nvPr/>
          </p:nvSpPr>
          <p:spPr>
            <a:xfrm>
              <a:off x="0" y="0"/>
              <a:ext cx="1265445" cy="80412"/>
            </a:xfrm>
            <a:custGeom>
              <a:avLst/>
              <a:gdLst/>
              <a:ahLst/>
              <a:cxnLst/>
              <a:rect l="l" t="t" r="r" b="b"/>
              <a:pathLst>
                <a:path w="1265445" h="80412">
                  <a:moveTo>
                    <a:pt x="0" y="0"/>
                  </a:moveTo>
                  <a:lnTo>
                    <a:pt x="1265445" y="0"/>
                  </a:lnTo>
                  <a:lnTo>
                    <a:pt x="1265445" y="80412"/>
                  </a:lnTo>
                  <a:lnTo>
                    <a:pt x="0" y="80412"/>
                  </a:lnTo>
                  <a:close/>
                </a:path>
              </a:pathLst>
            </a:custGeom>
            <a:solidFill>
              <a:srgbClr val="B7CADB"/>
            </a:solidFill>
          </p:spPr>
        </p:sp>
        <p:sp>
          <p:nvSpPr>
            <p:cNvPr id="13" name="TextBox 13"/>
            <p:cNvSpPr txBox="1"/>
            <p:nvPr/>
          </p:nvSpPr>
          <p:spPr>
            <a:xfrm>
              <a:off x="0" y="-9525"/>
              <a:ext cx="1265445" cy="89937"/>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8064491" y="5507170"/>
            <a:ext cx="10223509" cy="1636071"/>
            <a:chOff x="0" y="0"/>
            <a:chExt cx="2692611" cy="430899"/>
          </a:xfrm>
        </p:grpSpPr>
        <p:sp>
          <p:nvSpPr>
            <p:cNvPr id="15" name="Freeform 15"/>
            <p:cNvSpPr/>
            <p:nvPr/>
          </p:nvSpPr>
          <p:spPr>
            <a:xfrm>
              <a:off x="0" y="0"/>
              <a:ext cx="2692611" cy="430899"/>
            </a:xfrm>
            <a:custGeom>
              <a:avLst/>
              <a:gdLst/>
              <a:ahLst/>
              <a:cxnLst/>
              <a:rect l="l" t="t" r="r" b="b"/>
              <a:pathLst>
                <a:path w="2692611" h="430899">
                  <a:moveTo>
                    <a:pt x="0" y="0"/>
                  </a:moveTo>
                  <a:lnTo>
                    <a:pt x="2692611" y="0"/>
                  </a:lnTo>
                  <a:lnTo>
                    <a:pt x="2692611" y="430899"/>
                  </a:lnTo>
                  <a:lnTo>
                    <a:pt x="0" y="430899"/>
                  </a:lnTo>
                  <a:close/>
                </a:path>
              </a:pathLst>
            </a:custGeom>
            <a:solidFill>
              <a:srgbClr val="FAFAFA"/>
            </a:solidFill>
          </p:spPr>
        </p:sp>
        <p:sp>
          <p:nvSpPr>
            <p:cNvPr id="16" name="TextBox 16"/>
            <p:cNvSpPr txBox="1"/>
            <p:nvPr/>
          </p:nvSpPr>
          <p:spPr>
            <a:xfrm>
              <a:off x="0" y="-9525"/>
              <a:ext cx="2692611" cy="440424"/>
            </a:xfrm>
            <a:prstGeom prst="rect">
              <a:avLst/>
            </a:prstGeom>
          </p:spPr>
          <p:txBody>
            <a:bodyPr lIns="50800" tIns="50800" rIns="50800" bIns="50800" rtlCol="0" anchor="ctr"/>
            <a:lstStyle/>
            <a:p>
              <a:pPr algn="ctr">
                <a:lnSpc>
                  <a:spcPts val="3100"/>
                </a:lnSpc>
              </a:pPr>
              <a:endParaRPr/>
            </a:p>
          </p:txBody>
        </p:sp>
      </p:grpSp>
      <p:grpSp>
        <p:nvGrpSpPr>
          <p:cNvPr id="17" name="Group 17"/>
          <p:cNvGrpSpPr/>
          <p:nvPr/>
        </p:nvGrpSpPr>
        <p:grpSpPr>
          <a:xfrm>
            <a:off x="8064491" y="7373754"/>
            <a:ext cx="10223509" cy="1636071"/>
            <a:chOff x="0" y="0"/>
            <a:chExt cx="2692611" cy="430899"/>
          </a:xfrm>
        </p:grpSpPr>
        <p:sp>
          <p:nvSpPr>
            <p:cNvPr id="18" name="Freeform 18"/>
            <p:cNvSpPr/>
            <p:nvPr/>
          </p:nvSpPr>
          <p:spPr>
            <a:xfrm>
              <a:off x="0" y="0"/>
              <a:ext cx="2692611" cy="430899"/>
            </a:xfrm>
            <a:custGeom>
              <a:avLst/>
              <a:gdLst/>
              <a:ahLst/>
              <a:cxnLst/>
              <a:rect l="l" t="t" r="r" b="b"/>
              <a:pathLst>
                <a:path w="2692611" h="430899">
                  <a:moveTo>
                    <a:pt x="0" y="0"/>
                  </a:moveTo>
                  <a:lnTo>
                    <a:pt x="2692611" y="0"/>
                  </a:lnTo>
                  <a:lnTo>
                    <a:pt x="2692611" y="430899"/>
                  </a:lnTo>
                  <a:lnTo>
                    <a:pt x="0" y="430899"/>
                  </a:lnTo>
                  <a:close/>
                </a:path>
              </a:pathLst>
            </a:custGeom>
            <a:solidFill>
              <a:srgbClr val="FAFAFA"/>
            </a:solidFill>
          </p:spPr>
        </p:sp>
        <p:sp>
          <p:nvSpPr>
            <p:cNvPr id="19" name="TextBox 19"/>
            <p:cNvSpPr txBox="1"/>
            <p:nvPr/>
          </p:nvSpPr>
          <p:spPr>
            <a:xfrm>
              <a:off x="0" y="-9525"/>
              <a:ext cx="2692611" cy="440424"/>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7243079" y="5799079"/>
            <a:ext cx="1052252" cy="10522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22" name="TextBox 2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7243079" y="7706236"/>
            <a:ext cx="1052252" cy="10522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25" name="TextBox 2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flipH="1">
            <a:off x="-280123" y="6108225"/>
            <a:ext cx="3513563" cy="3513563"/>
          </a:xfrm>
          <a:custGeom>
            <a:avLst/>
            <a:gdLst/>
            <a:ahLst/>
            <a:cxnLst/>
            <a:rect l="l" t="t" r="r" b="b"/>
            <a:pathLst>
              <a:path w="3513563" h="3513563">
                <a:moveTo>
                  <a:pt x="3513563" y="0"/>
                </a:moveTo>
                <a:lnTo>
                  <a:pt x="0" y="0"/>
                </a:lnTo>
                <a:lnTo>
                  <a:pt x="0" y="3513564"/>
                </a:lnTo>
                <a:lnTo>
                  <a:pt x="3513563" y="3513564"/>
                </a:lnTo>
                <a:lnTo>
                  <a:pt x="351356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TextBox 27"/>
          <p:cNvSpPr txBox="1"/>
          <p:nvPr/>
        </p:nvSpPr>
        <p:spPr>
          <a:xfrm>
            <a:off x="1476658" y="2332044"/>
            <a:ext cx="11835008" cy="1489647"/>
          </a:xfrm>
          <a:prstGeom prst="rect">
            <a:avLst/>
          </a:prstGeom>
        </p:spPr>
        <p:txBody>
          <a:bodyPr lIns="0" tIns="0" rIns="0" bIns="0" rtlCol="0" anchor="t">
            <a:spAutoFit/>
          </a:bodyPr>
          <a:lstStyle/>
          <a:p>
            <a:pPr algn="just">
              <a:lnSpc>
                <a:spcPts val="3993"/>
              </a:lnSpc>
            </a:pPr>
            <a:r>
              <a:rPr lang="en-US" sz="2852">
                <a:solidFill>
                  <a:srgbClr val="000000"/>
                </a:solidFill>
                <a:latin typeface="Mukta Mahee Bold"/>
              </a:rPr>
              <a:t>Lending to applicants with Bad Risk is the biggest cause of financial loss. Credit losses are the amount of money lost by lenders when applicants refuse to pay or run away with money they should have paid.</a:t>
            </a:r>
          </a:p>
        </p:txBody>
      </p:sp>
      <p:sp>
        <p:nvSpPr>
          <p:cNvPr id="28" name="TextBox 28"/>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03</a:t>
            </a:r>
          </a:p>
        </p:txBody>
      </p:sp>
      <p:sp>
        <p:nvSpPr>
          <p:cNvPr id="29" name="TextBox 29"/>
          <p:cNvSpPr txBox="1"/>
          <p:nvPr/>
        </p:nvSpPr>
        <p:spPr>
          <a:xfrm>
            <a:off x="1028700" y="1019175"/>
            <a:ext cx="7266631" cy="923925"/>
          </a:xfrm>
          <a:prstGeom prst="rect">
            <a:avLst/>
          </a:prstGeom>
        </p:spPr>
        <p:txBody>
          <a:bodyPr lIns="0" tIns="0" rIns="0" bIns="0" rtlCol="0" anchor="t">
            <a:spAutoFit/>
          </a:bodyPr>
          <a:lstStyle/>
          <a:p>
            <a:pPr>
              <a:lnSpc>
                <a:spcPts val="7200"/>
              </a:lnSpc>
            </a:pPr>
            <a:r>
              <a:rPr lang="en-US" sz="6000">
                <a:solidFill>
                  <a:srgbClr val="000000"/>
                </a:solidFill>
                <a:latin typeface="Heebo Bold"/>
              </a:rPr>
              <a:t>Problem Statement</a:t>
            </a:r>
          </a:p>
        </p:txBody>
      </p:sp>
      <p:sp>
        <p:nvSpPr>
          <p:cNvPr id="30" name="TextBox 30"/>
          <p:cNvSpPr txBox="1"/>
          <p:nvPr/>
        </p:nvSpPr>
        <p:spPr>
          <a:xfrm>
            <a:off x="8562610" y="6029930"/>
            <a:ext cx="9258330" cy="523875"/>
          </a:xfrm>
          <a:prstGeom prst="rect">
            <a:avLst/>
          </a:prstGeom>
        </p:spPr>
        <p:txBody>
          <a:bodyPr lIns="0" tIns="0" rIns="0" bIns="0" rtlCol="0" anchor="t">
            <a:spAutoFit/>
          </a:bodyPr>
          <a:lstStyle/>
          <a:p>
            <a:pPr>
              <a:lnSpc>
                <a:spcPts val="4200"/>
              </a:lnSpc>
            </a:pPr>
            <a:r>
              <a:rPr lang="en-US" sz="3000">
                <a:solidFill>
                  <a:srgbClr val="000000"/>
                </a:solidFill>
                <a:latin typeface="Heebo Medium"/>
              </a:rPr>
              <a:t>Identify Patterns Indicating Bad Risk</a:t>
            </a:r>
          </a:p>
        </p:txBody>
      </p:sp>
      <p:sp>
        <p:nvSpPr>
          <p:cNvPr id="31" name="TextBox 31"/>
          <p:cNvSpPr txBox="1"/>
          <p:nvPr/>
        </p:nvSpPr>
        <p:spPr>
          <a:xfrm>
            <a:off x="8562610" y="7703628"/>
            <a:ext cx="9507536" cy="1057275"/>
          </a:xfrm>
          <a:prstGeom prst="rect">
            <a:avLst/>
          </a:prstGeom>
        </p:spPr>
        <p:txBody>
          <a:bodyPr lIns="0" tIns="0" rIns="0" bIns="0" rtlCol="0" anchor="t">
            <a:spAutoFit/>
          </a:bodyPr>
          <a:lstStyle/>
          <a:p>
            <a:pPr>
              <a:lnSpc>
                <a:spcPts val="4200"/>
              </a:lnSpc>
            </a:pPr>
            <a:r>
              <a:rPr lang="en-US" sz="3000">
                <a:solidFill>
                  <a:srgbClr val="000000"/>
                </a:solidFill>
                <a:latin typeface="Heebo Medium"/>
              </a:rPr>
              <a:t>Implementation of Machine Learning Algorithms to Build Predictive Models</a:t>
            </a:r>
          </a:p>
        </p:txBody>
      </p:sp>
      <p:sp>
        <p:nvSpPr>
          <p:cNvPr id="32" name="TextBox 32"/>
          <p:cNvSpPr txBox="1"/>
          <p:nvPr/>
        </p:nvSpPr>
        <p:spPr>
          <a:xfrm>
            <a:off x="7283351" y="6017269"/>
            <a:ext cx="971708" cy="596900"/>
          </a:xfrm>
          <a:prstGeom prst="rect">
            <a:avLst/>
          </a:prstGeom>
        </p:spPr>
        <p:txBody>
          <a:bodyPr lIns="0" tIns="0" rIns="0" bIns="0" rtlCol="0" anchor="t">
            <a:spAutoFit/>
          </a:bodyPr>
          <a:lstStyle/>
          <a:p>
            <a:pPr algn="ctr">
              <a:lnSpc>
                <a:spcPts val="4899"/>
              </a:lnSpc>
            </a:pPr>
            <a:r>
              <a:rPr lang="en-US" sz="3499">
                <a:solidFill>
                  <a:srgbClr val="FFFFFF"/>
                </a:solidFill>
                <a:latin typeface="Heebo Medium"/>
              </a:rPr>
              <a:t>01.</a:t>
            </a:r>
          </a:p>
        </p:txBody>
      </p:sp>
      <p:sp>
        <p:nvSpPr>
          <p:cNvPr id="33" name="TextBox 33"/>
          <p:cNvSpPr txBox="1"/>
          <p:nvPr/>
        </p:nvSpPr>
        <p:spPr>
          <a:xfrm>
            <a:off x="7283351" y="7933815"/>
            <a:ext cx="971708" cy="596900"/>
          </a:xfrm>
          <a:prstGeom prst="rect">
            <a:avLst/>
          </a:prstGeom>
        </p:spPr>
        <p:txBody>
          <a:bodyPr lIns="0" tIns="0" rIns="0" bIns="0" rtlCol="0" anchor="t">
            <a:spAutoFit/>
          </a:bodyPr>
          <a:lstStyle/>
          <a:p>
            <a:pPr algn="ctr">
              <a:lnSpc>
                <a:spcPts val="4899"/>
              </a:lnSpc>
            </a:pPr>
            <a:r>
              <a:rPr lang="en-US" sz="3499">
                <a:solidFill>
                  <a:srgbClr val="FFFFFF"/>
                </a:solidFill>
                <a:latin typeface="Heebo Medium"/>
              </a:rPr>
              <a:t>02.</a:t>
            </a:r>
          </a:p>
        </p:txBody>
      </p:sp>
      <p:sp>
        <p:nvSpPr>
          <p:cNvPr id="34" name="Freeform 34"/>
          <p:cNvSpPr/>
          <p:nvPr/>
        </p:nvSpPr>
        <p:spPr>
          <a:xfrm>
            <a:off x="14255232" y="1743218"/>
            <a:ext cx="4234221" cy="1397311"/>
          </a:xfrm>
          <a:custGeom>
            <a:avLst/>
            <a:gdLst/>
            <a:ahLst/>
            <a:cxnLst/>
            <a:rect l="l" t="t" r="r" b="b"/>
            <a:pathLst>
              <a:path w="4234221" h="1397311">
                <a:moveTo>
                  <a:pt x="0" y="0"/>
                </a:moveTo>
                <a:lnTo>
                  <a:pt x="4234221" y="0"/>
                </a:lnTo>
                <a:lnTo>
                  <a:pt x="4234221"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5" name="TextBox 35"/>
          <p:cNvSpPr txBox="1"/>
          <p:nvPr/>
        </p:nvSpPr>
        <p:spPr>
          <a:xfrm>
            <a:off x="7243079" y="4487995"/>
            <a:ext cx="7266631" cy="923925"/>
          </a:xfrm>
          <a:prstGeom prst="rect">
            <a:avLst/>
          </a:prstGeom>
        </p:spPr>
        <p:txBody>
          <a:bodyPr lIns="0" tIns="0" rIns="0" bIns="0" rtlCol="0" anchor="t">
            <a:spAutoFit/>
          </a:bodyPr>
          <a:lstStyle/>
          <a:p>
            <a:pPr>
              <a:lnSpc>
                <a:spcPts val="7200"/>
              </a:lnSpc>
            </a:pPr>
            <a:r>
              <a:rPr lang="en-US" sz="6000">
                <a:solidFill>
                  <a:srgbClr val="000000"/>
                </a:solidFill>
                <a:latin typeface="Heebo Bold"/>
              </a:rPr>
              <a:t>Objectives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51515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2889701"/>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1" name="Group 11"/>
          <p:cNvGrpSpPr/>
          <p:nvPr/>
        </p:nvGrpSpPr>
        <p:grpSpPr>
          <a:xfrm>
            <a:off x="583495" y="50345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1168329" y="1205636"/>
            <a:ext cx="2195690" cy="2035614"/>
            <a:chOff x="0" y="0"/>
            <a:chExt cx="578289" cy="536129"/>
          </a:xfrm>
        </p:grpSpPr>
        <p:sp>
          <p:nvSpPr>
            <p:cNvPr id="15" name="Freeform 1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6" name="TextBox 16"/>
            <p:cNvSpPr txBox="1"/>
            <p:nvPr/>
          </p:nvSpPr>
          <p:spPr>
            <a:xfrm>
              <a:off x="0" y="-28575"/>
              <a:ext cx="578289" cy="564704"/>
            </a:xfrm>
            <a:prstGeom prst="rect">
              <a:avLst/>
            </a:prstGeom>
          </p:spPr>
          <p:txBody>
            <a:bodyPr lIns="50800" tIns="50800" rIns="50800" bIns="50800" rtlCol="0" anchor="ctr"/>
            <a:lstStyle/>
            <a:p>
              <a:pPr algn="ctr">
                <a:lnSpc>
                  <a:spcPts val="8928"/>
                </a:lnSpc>
              </a:pPr>
              <a:r>
                <a:rPr lang="en-US" sz="7200">
                  <a:solidFill>
                    <a:srgbClr val="000000"/>
                  </a:solidFill>
                  <a:latin typeface="Heebo Bold"/>
                </a:rPr>
                <a:t>02</a:t>
              </a:r>
            </a:p>
          </p:txBody>
        </p:sp>
      </p:grpSp>
      <p:grpSp>
        <p:nvGrpSpPr>
          <p:cNvPr id="17" name="Group 17"/>
          <p:cNvGrpSpPr/>
          <p:nvPr/>
        </p:nvGrpSpPr>
        <p:grpSpPr>
          <a:xfrm>
            <a:off x="10998186" y="7930899"/>
            <a:ext cx="6261114" cy="1493676"/>
            <a:chOff x="0" y="0"/>
            <a:chExt cx="1649018" cy="393396"/>
          </a:xfrm>
        </p:grpSpPr>
        <p:sp>
          <p:nvSpPr>
            <p:cNvPr id="18" name="Freeform 18"/>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19" name="TextBox 19"/>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11697667" y="8915671"/>
            <a:ext cx="6051824" cy="1017807"/>
            <a:chOff x="0" y="0"/>
            <a:chExt cx="1593896" cy="268064"/>
          </a:xfrm>
        </p:grpSpPr>
        <p:sp>
          <p:nvSpPr>
            <p:cNvPr id="21" name="Freeform 21"/>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2" name="TextBox 22"/>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3" name="Group 23"/>
          <p:cNvGrpSpPr/>
          <p:nvPr/>
        </p:nvGrpSpPr>
        <p:grpSpPr>
          <a:xfrm>
            <a:off x="12243489" y="5943307"/>
            <a:ext cx="328528" cy="304577"/>
            <a:chOff x="0" y="0"/>
            <a:chExt cx="578289" cy="536129"/>
          </a:xfrm>
        </p:grpSpPr>
        <p:sp>
          <p:nvSpPr>
            <p:cNvPr id="24" name="Freeform 24"/>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5" name="TextBox 25"/>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6" name="Group 26"/>
          <p:cNvGrpSpPr/>
          <p:nvPr/>
        </p:nvGrpSpPr>
        <p:grpSpPr>
          <a:xfrm>
            <a:off x="12840903" y="5943307"/>
            <a:ext cx="328528" cy="304577"/>
            <a:chOff x="0" y="0"/>
            <a:chExt cx="578289" cy="536129"/>
          </a:xfrm>
        </p:grpSpPr>
        <p:sp>
          <p:nvSpPr>
            <p:cNvPr id="27" name="Freeform 27"/>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8" name="TextBox 28"/>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9" name="Group 29"/>
          <p:cNvGrpSpPr/>
          <p:nvPr/>
        </p:nvGrpSpPr>
        <p:grpSpPr>
          <a:xfrm>
            <a:off x="13438318" y="5943307"/>
            <a:ext cx="328528" cy="304577"/>
            <a:chOff x="0" y="0"/>
            <a:chExt cx="578289" cy="536129"/>
          </a:xfrm>
        </p:grpSpPr>
        <p:sp>
          <p:nvSpPr>
            <p:cNvPr id="30" name="Freeform 30"/>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1" name="TextBox 31"/>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2" name="Group 32"/>
          <p:cNvGrpSpPr/>
          <p:nvPr/>
        </p:nvGrpSpPr>
        <p:grpSpPr>
          <a:xfrm>
            <a:off x="4521154" y="4792656"/>
            <a:ext cx="9245692" cy="520931"/>
            <a:chOff x="0" y="0"/>
            <a:chExt cx="2435079" cy="137200"/>
          </a:xfrm>
        </p:grpSpPr>
        <p:sp>
          <p:nvSpPr>
            <p:cNvPr id="33" name="Freeform 33"/>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34" name="TextBox 34"/>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35" name="TextBox 35"/>
          <p:cNvSpPr txBox="1"/>
          <p:nvPr/>
        </p:nvSpPr>
        <p:spPr>
          <a:xfrm>
            <a:off x="3868184" y="1675027"/>
            <a:ext cx="10551632" cy="3638560"/>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Data</a:t>
            </a:r>
          </a:p>
          <a:p>
            <a:pPr algn="ctr">
              <a:lnSpc>
                <a:spcPts val="14699"/>
              </a:lnSpc>
            </a:pPr>
            <a:r>
              <a:rPr lang="en-US" sz="10499">
                <a:solidFill>
                  <a:srgbClr val="000000"/>
                </a:solidFill>
                <a:latin typeface="Heebo Bold"/>
              </a:rPr>
              <a:t>Processing</a:t>
            </a:r>
          </a:p>
        </p:txBody>
      </p:sp>
      <p:sp>
        <p:nvSpPr>
          <p:cNvPr id="36" name="Freeform 36"/>
          <p:cNvSpPr/>
          <p:nvPr/>
        </p:nvSpPr>
        <p:spPr>
          <a:xfrm>
            <a:off x="12840903" y="4367012"/>
            <a:ext cx="4908587" cy="4540443"/>
          </a:xfrm>
          <a:custGeom>
            <a:avLst/>
            <a:gdLst/>
            <a:ahLst/>
            <a:cxnLst/>
            <a:rect l="l" t="t" r="r" b="b"/>
            <a:pathLst>
              <a:path w="4908587" h="4540443">
                <a:moveTo>
                  <a:pt x="0" y="0"/>
                </a:moveTo>
                <a:lnTo>
                  <a:pt x="4908588" y="0"/>
                </a:lnTo>
                <a:lnTo>
                  <a:pt x="4908588" y="4540444"/>
                </a:lnTo>
                <a:lnTo>
                  <a:pt x="0" y="45404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50418" y="9049203"/>
            <a:ext cx="770523" cy="7705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954670" y="196266"/>
            <a:ext cx="5548613" cy="1920505"/>
            <a:chOff x="0" y="0"/>
            <a:chExt cx="1461363" cy="505812"/>
          </a:xfrm>
        </p:grpSpPr>
        <p:sp>
          <p:nvSpPr>
            <p:cNvPr id="6" name="Freeform 6"/>
            <p:cNvSpPr/>
            <p:nvPr/>
          </p:nvSpPr>
          <p:spPr>
            <a:xfrm>
              <a:off x="0" y="0"/>
              <a:ext cx="1461363" cy="505812"/>
            </a:xfrm>
            <a:custGeom>
              <a:avLst/>
              <a:gdLst/>
              <a:ahLst/>
              <a:cxnLst/>
              <a:rect l="l" t="t" r="r" b="b"/>
              <a:pathLst>
                <a:path w="1461363" h="505812">
                  <a:moveTo>
                    <a:pt x="0" y="0"/>
                  </a:moveTo>
                  <a:lnTo>
                    <a:pt x="1461363" y="0"/>
                  </a:lnTo>
                  <a:lnTo>
                    <a:pt x="1461363" y="505812"/>
                  </a:lnTo>
                  <a:lnTo>
                    <a:pt x="0" y="505812"/>
                  </a:lnTo>
                  <a:close/>
                </a:path>
              </a:pathLst>
            </a:custGeom>
            <a:solidFill>
              <a:srgbClr val="000000">
                <a:alpha val="0"/>
              </a:srgbClr>
            </a:solidFill>
            <a:ln w="38100" cap="sq">
              <a:solidFill>
                <a:srgbClr val="1E1E49"/>
              </a:solidFill>
              <a:prstDash val="solid"/>
              <a:miter/>
            </a:ln>
          </p:spPr>
        </p:sp>
        <p:sp>
          <p:nvSpPr>
            <p:cNvPr id="7" name="TextBox 7"/>
            <p:cNvSpPr txBox="1"/>
            <p:nvPr/>
          </p:nvSpPr>
          <p:spPr>
            <a:xfrm>
              <a:off x="0" y="-9525"/>
              <a:ext cx="1461363" cy="515337"/>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a:off x="16658238" y="487008"/>
            <a:ext cx="3259524" cy="3259524"/>
          </a:xfrm>
          <a:custGeom>
            <a:avLst/>
            <a:gdLst/>
            <a:ahLst/>
            <a:cxnLst/>
            <a:rect l="l" t="t" r="r" b="b"/>
            <a:pathLst>
              <a:path w="3259524" h="3259524">
                <a:moveTo>
                  <a:pt x="0" y="0"/>
                </a:moveTo>
                <a:lnTo>
                  <a:pt x="3259524" y="0"/>
                </a:lnTo>
                <a:lnTo>
                  <a:pt x="3259524" y="3259524"/>
                </a:lnTo>
                <a:lnTo>
                  <a:pt x="0" y="325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2335338" y="487008"/>
            <a:ext cx="1406213" cy="1267236"/>
            <a:chOff x="0" y="0"/>
            <a:chExt cx="370361" cy="333758"/>
          </a:xfrm>
        </p:grpSpPr>
        <p:sp>
          <p:nvSpPr>
            <p:cNvPr id="10" name="Freeform 10"/>
            <p:cNvSpPr/>
            <p:nvPr/>
          </p:nvSpPr>
          <p:spPr>
            <a:xfrm>
              <a:off x="0" y="0"/>
              <a:ext cx="370361" cy="333758"/>
            </a:xfrm>
            <a:custGeom>
              <a:avLst/>
              <a:gdLst/>
              <a:ahLst/>
              <a:cxnLst/>
              <a:rect l="l" t="t" r="r" b="b"/>
              <a:pathLst>
                <a:path w="370361" h="333758">
                  <a:moveTo>
                    <a:pt x="0" y="0"/>
                  </a:moveTo>
                  <a:lnTo>
                    <a:pt x="370361" y="0"/>
                  </a:lnTo>
                  <a:lnTo>
                    <a:pt x="370361" y="333758"/>
                  </a:lnTo>
                  <a:lnTo>
                    <a:pt x="0" y="333758"/>
                  </a:lnTo>
                  <a:close/>
                </a:path>
              </a:pathLst>
            </a:custGeom>
            <a:solidFill>
              <a:srgbClr val="6182A8"/>
            </a:solidFill>
          </p:spPr>
        </p:sp>
        <p:sp>
          <p:nvSpPr>
            <p:cNvPr id="11" name="TextBox 11"/>
            <p:cNvSpPr txBox="1"/>
            <p:nvPr/>
          </p:nvSpPr>
          <p:spPr>
            <a:xfrm>
              <a:off x="0" y="-9525"/>
              <a:ext cx="370361" cy="343283"/>
            </a:xfrm>
            <a:prstGeom prst="rect">
              <a:avLst/>
            </a:prstGeom>
          </p:spPr>
          <p:txBody>
            <a:bodyPr lIns="50800" tIns="50800" rIns="50800" bIns="50800" rtlCol="0" anchor="ctr"/>
            <a:lstStyle/>
            <a:p>
              <a:pPr algn="ctr">
                <a:lnSpc>
                  <a:spcPts val="3100"/>
                </a:lnSpc>
              </a:pPr>
              <a:endParaRPr/>
            </a:p>
          </p:txBody>
        </p:sp>
      </p:grpSp>
      <p:sp>
        <p:nvSpPr>
          <p:cNvPr id="12" name="Freeform 12"/>
          <p:cNvSpPr/>
          <p:nvPr/>
        </p:nvSpPr>
        <p:spPr>
          <a:xfrm>
            <a:off x="2789851" y="727736"/>
            <a:ext cx="497186" cy="785782"/>
          </a:xfrm>
          <a:custGeom>
            <a:avLst/>
            <a:gdLst/>
            <a:ahLst/>
            <a:cxnLst/>
            <a:rect l="l" t="t" r="r" b="b"/>
            <a:pathLst>
              <a:path w="497186" h="785782">
                <a:moveTo>
                  <a:pt x="0" y="0"/>
                </a:moveTo>
                <a:lnTo>
                  <a:pt x="497186" y="0"/>
                </a:lnTo>
                <a:lnTo>
                  <a:pt x="497186" y="785781"/>
                </a:lnTo>
                <a:lnTo>
                  <a:pt x="0" y="7857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09130" y="2658109"/>
            <a:ext cx="1245540" cy="1335374"/>
          </a:xfrm>
          <a:custGeom>
            <a:avLst/>
            <a:gdLst/>
            <a:ahLst/>
            <a:cxnLst/>
            <a:rect l="l" t="t" r="r" b="b"/>
            <a:pathLst>
              <a:path w="1245540" h="1335374">
                <a:moveTo>
                  <a:pt x="0" y="0"/>
                </a:moveTo>
                <a:lnTo>
                  <a:pt x="1245540" y="0"/>
                </a:lnTo>
                <a:lnTo>
                  <a:pt x="1245540" y="1335374"/>
                </a:lnTo>
                <a:lnTo>
                  <a:pt x="0" y="13353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2872677" y="2411158"/>
            <a:ext cx="5499821" cy="1829276"/>
            <a:chOff x="0" y="0"/>
            <a:chExt cx="1448513" cy="481785"/>
          </a:xfrm>
        </p:grpSpPr>
        <p:sp>
          <p:nvSpPr>
            <p:cNvPr id="15" name="Freeform 15"/>
            <p:cNvSpPr/>
            <p:nvPr/>
          </p:nvSpPr>
          <p:spPr>
            <a:xfrm>
              <a:off x="0" y="0"/>
              <a:ext cx="1448513" cy="481785"/>
            </a:xfrm>
            <a:custGeom>
              <a:avLst/>
              <a:gdLst/>
              <a:ahLst/>
              <a:cxnLst/>
              <a:rect l="l" t="t" r="r" b="b"/>
              <a:pathLst>
                <a:path w="1448513" h="481785">
                  <a:moveTo>
                    <a:pt x="0" y="0"/>
                  </a:moveTo>
                  <a:lnTo>
                    <a:pt x="1448513" y="0"/>
                  </a:lnTo>
                  <a:lnTo>
                    <a:pt x="1448513" y="481785"/>
                  </a:lnTo>
                  <a:lnTo>
                    <a:pt x="0" y="481785"/>
                  </a:lnTo>
                  <a:close/>
                </a:path>
              </a:pathLst>
            </a:custGeom>
            <a:solidFill>
              <a:srgbClr val="1E1E49"/>
            </a:solidFill>
          </p:spPr>
        </p:sp>
        <p:sp>
          <p:nvSpPr>
            <p:cNvPr id="16" name="TextBox 16"/>
            <p:cNvSpPr txBox="1"/>
            <p:nvPr/>
          </p:nvSpPr>
          <p:spPr>
            <a:xfrm>
              <a:off x="0" y="-19050"/>
              <a:ext cx="1448513" cy="500835"/>
            </a:xfrm>
            <a:prstGeom prst="rect">
              <a:avLst/>
            </a:prstGeom>
          </p:spPr>
          <p:txBody>
            <a:bodyPr lIns="50800" tIns="50800" rIns="50800" bIns="50800" rtlCol="0" anchor="ctr"/>
            <a:lstStyle/>
            <a:p>
              <a:pPr algn="ctr">
                <a:lnSpc>
                  <a:spcPts val="4339"/>
                </a:lnSpc>
              </a:pPr>
              <a:r>
                <a:rPr lang="en-US" sz="3499">
                  <a:solidFill>
                    <a:srgbClr val="FFFFFF"/>
                  </a:solidFill>
                  <a:latin typeface="Mukta Mahee Bold"/>
                </a:rPr>
                <a:t>Data Understanding</a:t>
              </a:r>
            </a:p>
            <a:p>
              <a:pPr algn="ctr">
                <a:lnSpc>
                  <a:spcPts val="2480"/>
                </a:lnSpc>
              </a:pPr>
              <a:endParaRPr lang="en-US" sz="3499">
                <a:solidFill>
                  <a:srgbClr val="FFFFFF"/>
                </a:solidFill>
                <a:latin typeface="Mukta Mahee Bold"/>
              </a:endParaRPr>
            </a:p>
            <a:p>
              <a:pPr algn="ctr">
                <a:lnSpc>
                  <a:spcPts val="2480"/>
                </a:lnSpc>
              </a:pPr>
              <a:r>
                <a:rPr lang="en-US" sz="2000">
                  <a:solidFill>
                    <a:srgbClr val="FFFFFF"/>
                  </a:solidFill>
                  <a:latin typeface="Mukta Mahee"/>
                </a:rPr>
                <a:t>Check Missing Values, Unique Values, Data Type, and Statistical Summary for Each Features</a:t>
              </a:r>
            </a:p>
          </p:txBody>
        </p:sp>
      </p:grpSp>
      <p:sp>
        <p:nvSpPr>
          <p:cNvPr id="17" name="AutoShape 17"/>
          <p:cNvSpPr/>
          <p:nvPr/>
        </p:nvSpPr>
        <p:spPr>
          <a:xfrm>
            <a:off x="1954670" y="3325796"/>
            <a:ext cx="918008" cy="0"/>
          </a:xfrm>
          <a:prstGeom prst="line">
            <a:avLst/>
          </a:prstGeom>
          <a:ln w="38100" cap="flat">
            <a:solidFill>
              <a:srgbClr val="000000"/>
            </a:solidFill>
            <a:prstDash val="solid"/>
            <a:headEnd type="none" w="sm" len="sm"/>
            <a:tailEnd type="arrow" w="med" len="sm"/>
          </a:ln>
        </p:spPr>
      </p:sp>
      <p:grpSp>
        <p:nvGrpSpPr>
          <p:cNvPr id="18" name="Group 18"/>
          <p:cNvGrpSpPr/>
          <p:nvPr/>
        </p:nvGrpSpPr>
        <p:grpSpPr>
          <a:xfrm>
            <a:off x="2176871" y="4979526"/>
            <a:ext cx="6844743" cy="1825437"/>
            <a:chOff x="0" y="0"/>
            <a:chExt cx="1802731" cy="480774"/>
          </a:xfrm>
        </p:grpSpPr>
        <p:sp>
          <p:nvSpPr>
            <p:cNvPr id="19" name="Freeform 19"/>
            <p:cNvSpPr/>
            <p:nvPr/>
          </p:nvSpPr>
          <p:spPr>
            <a:xfrm>
              <a:off x="0" y="0"/>
              <a:ext cx="1802731" cy="480774"/>
            </a:xfrm>
            <a:custGeom>
              <a:avLst/>
              <a:gdLst/>
              <a:ahLst/>
              <a:cxnLst/>
              <a:rect l="l" t="t" r="r" b="b"/>
              <a:pathLst>
                <a:path w="1802731" h="480774">
                  <a:moveTo>
                    <a:pt x="0" y="0"/>
                  </a:moveTo>
                  <a:lnTo>
                    <a:pt x="1802731" y="0"/>
                  </a:lnTo>
                  <a:lnTo>
                    <a:pt x="1802731" y="480774"/>
                  </a:lnTo>
                  <a:lnTo>
                    <a:pt x="0" y="480774"/>
                  </a:lnTo>
                  <a:close/>
                </a:path>
              </a:pathLst>
            </a:custGeom>
            <a:solidFill>
              <a:srgbClr val="D8E2EB"/>
            </a:solidFill>
          </p:spPr>
        </p:sp>
        <p:sp>
          <p:nvSpPr>
            <p:cNvPr id="20" name="TextBox 20"/>
            <p:cNvSpPr txBox="1"/>
            <p:nvPr/>
          </p:nvSpPr>
          <p:spPr>
            <a:xfrm>
              <a:off x="0" y="-9525"/>
              <a:ext cx="1802731" cy="490299"/>
            </a:xfrm>
            <a:prstGeom prst="rect">
              <a:avLst/>
            </a:prstGeom>
          </p:spPr>
          <p:txBody>
            <a:bodyPr lIns="50800" tIns="50800" rIns="50800" bIns="50800" rtlCol="0" anchor="ctr"/>
            <a:lstStyle/>
            <a:p>
              <a:pPr algn="ctr">
                <a:lnSpc>
                  <a:spcPts val="3100"/>
                </a:lnSpc>
              </a:pPr>
              <a:endParaRPr/>
            </a:p>
          </p:txBody>
        </p:sp>
      </p:grpSp>
      <p:grpSp>
        <p:nvGrpSpPr>
          <p:cNvPr id="21" name="Group 21"/>
          <p:cNvGrpSpPr/>
          <p:nvPr/>
        </p:nvGrpSpPr>
        <p:grpSpPr>
          <a:xfrm>
            <a:off x="2872677" y="4691967"/>
            <a:ext cx="5499821" cy="959167"/>
            <a:chOff x="0" y="0"/>
            <a:chExt cx="1448513" cy="252620"/>
          </a:xfrm>
        </p:grpSpPr>
        <p:sp>
          <p:nvSpPr>
            <p:cNvPr id="22" name="Freeform 22"/>
            <p:cNvSpPr/>
            <p:nvPr/>
          </p:nvSpPr>
          <p:spPr>
            <a:xfrm>
              <a:off x="0" y="0"/>
              <a:ext cx="1448513" cy="252620"/>
            </a:xfrm>
            <a:custGeom>
              <a:avLst/>
              <a:gdLst/>
              <a:ahLst/>
              <a:cxnLst/>
              <a:rect l="l" t="t" r="r" b="b"/>
              <a:pathLst>
                <a:path w="1448513" h="252620">
                  <a:moveTo>
                    <a:pt x="0" y="0"/>
                  </a:moveTo>
                  <a:lnTo>
                    <a:pt x="1448513" y="0"/>
                  </a:lnTo>
                  <a:lnTo>
                    <a:pt x="1448513" y="252620"/>
                  </a:lnTo>
                  <a:lnTo>
                    <a:pt x="0" y="252620"/>
                  </a:lnTo>
                  <a:close/>
                </a:path>
              </a:pathLst>
            </a:custGeom>
            <a:solidFill>
              <a:srgbClr val="1E1E49"/>
            </a:solidFill>
          </p:spPr>
        </p:sp>
        <p:sp>
          <p:nvSpPr>
            <p:cNvPr id="23" name="TextBox 23"/>
            <p:cNvSpPr txBox="1"/>
            <p:nvPr/>
          </p:nvSpPr>
          <p:spPr>
            <a:xfrm>
              <a:off x="0" y="-19050"/>
              <a:ext cx="1448513" cy="271670"/>
            </a:xfrm>
            <a:prstGeom prst="rect">
              <a:avLst/>
            </a:prstGeom>
          </p:spPr>
          <p:txBody>
            <a:bodyPr lIns="50800" tIns="50800" rIns="50800" bIns="50800" rtlCol="0" anchor="ctr"/>
            <a:lstStyle/>
            <a:p>
              <a:pPr algn="ctr">
                <a:lnSpc>
                  <a:spcPts val="4339"/>
                </a:lnSpc>
              </a:pPr>
              <a:r>
                <a:rPr lang="en-US" sz="3499">
                  <a:solidFill>
                    <a:srgbClr val="FFFFFF"/>
                  </a:solidFill>
                  <a:latin typeface="Mukta Mahee Bold"/>
                </a:rPr>
                <a:t>Data Preparation</a:t>
              </a:r>
            </a:p>
          </p:txBody>
        </p:sp>
      </p:grpSp>
      <p:grpSp>
        <p:nvGrpSpPr>
          <p:cNvPr id="24" name="Group 24"/>
          <p:cNvGrpSpPr/>
          <p:nvPr/>
        </p:nvGrpSpPr>
        <p:grpSpPr>
          <a:xfrm>
            <a:off x="2872677" y="5803534"/>
            <a:ext cx="1694487" cy="709612"/>
            <a:chOff x="0" y="0"/>
            <a:chExt cx="446285" cy="186894"/>
          </a:xfrm>
        </p:grpSpPr>
        <p:sp>
          <p:nvSpPr>
            <p:cNvPr id="25" name="Freeform 25"/>
            <p:cNvSpPr/>
            <p:nvPr/>
          </p:nvSpPr>
          <p:spPr>
            <a:xfrm>
              <a:off x="0" y="0"/>
              <a:ext cx="446285" cy="186894"/>
            </a:xfrm>
            <a:custGeom>
              <a:avLst/>
              <a:gdLst/>
              <a:ahLst/>
              <a:cxnLst/>
              <a:rect l="l" t="t" r="r" b="b"/>
              <a:pathLst>
                <a:path w="446285" h="186894">
                  <a:moveTo>
                    <a:pt x="0" y="0"/>
                  </a:moveTo>
                  <a:lnTo>
                    <a:pt x="446285" y="0"/>
                  </a:lnTo>
                  <a:lnTo>
                    <a:pt x="446285" y="186894"/>
                  </a:lnTo>
                  <a:lnTo>
                    <a:pt x="0" y="186894"/>
                  </a:lnTo>
                  <a:close/>
                </a:path>
              </a:pathLst>
            </a:custGeom>
            <a:solidFill>
              <a:srgbClr val="87A3C4"/>
            </a:solidFill>
          </p:spPr>
        </p:sp>
        <p:sp>
          <p:nvSpPr>
            <p:cNvPr id="26" name="TextBox 26"/>
            <p:cNvSpPr txBox="1"/>
            <p:nvPr/>
          </p:nvSpPr>
          <p:spPr>
            <a:xfrm>
              <a:off x="0" y="0"/>
              <a:ext cx="446285" cy="186894"/>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EDA</a:t>
              </a:r>
            </a:p>
          </p:txBody>
        </p:sp>
      </p:grpSp>
      <p:grpSp>
        <p:nvGrpSpPr>
          <p:cNvPr id="27" name="Group 27"/>
          <p:cNvGrpSpPr/>
          <p:nvPr/>
        </p:nvGrpSpPr>
        <p:grpSpPr>
          <a:xfrm>
            <a:off x="5219564" y="5803534"/>
            <a:ext cx="3152934" cy="709612"/>
            <a:chOff x="0" y="0"/>
            <a:chExt cx="830402" cy="186894"/>
          </a:xfrm>
        </p:grpSpPr>
        <p:sp>
          <p:nvSpPr>
            <p:cNvPr id="28" name="Freeform 28"/>
            <p:cNvSpPr/>
            <p:nvPr/>
          </p:nvSpPr>
          <p:spPr>
            <a:xfrm>
              <a:off x="0" y="0"/>
              <a:ext cx="830402" cy="186894"/>
            </a:xfrm>
            <a:custGeom>
              <a:avLst/>
              <a:gdLst/>
              <a:ahLst/>
              <a:cxnLst/>
              <a:rect l="l" t="t" r="r" b="b"/>
              <a:pathLst>
                <a:path w="830402" h="186894">
                  <a:moveTo>
                    <a:pt x="0" y="0"/>
                  </a:moveTo>
                  <a:lnTo>
                    <a:pt x="830402" y="0"/>
                  </a:lnTo>
                  <a:lnTo>
                    <a:pt x="830402" y="186894"/>
                  </a:lnTo>
                  <a:lnTo>
                    <a:pt x="0" y="186894"/>
                  </a:lnTo>
                  <a:close/>
                </a:path>
              </a:pathLst>
            </a:custGeom>
            <a:solidFill>
              <a:srgbClr val="87A3C4"/>
            </a:solidFill>
          </p:spPr>
        </p:sp>
        <p:sp>
          <p:nvSpPr>
            <p:cNvPr id="29" name="TextBox 29"/>
            <p:cNvSpPr txBox="1"/>
            <p:nvPr/>
          </p:nvSpPr>
          <p:spPr>
            <a:xfrm>
              <a:off x="0" y="0"/>
              <a:ext cx="830402" cy="186894"/>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Data Cleansing</a:t>
              </a:r>
            </a:p>
          </p:txBody>
        </p:sp>
      </p:grpSp>
      <p:sp>
        <p:nvSpPr>
          <p:cNvPr id="30" name="TextBox 30"/>
          <p:cNvSpPr txBox="1"/>
          <p:nvPr/>
        </p:nvSpPr>
        <p:spPr>
          <a:xfrm>
            <a:off x="4009444" y="255676"/>
            <a:ext cx="3296343" cy="563880"/>
          </a:xfrm>
          <a:prstGeom prst="rect">
            <a:avLst/>
          </a:prstGeom>
        </p:spPr>
        <p:txBody>
          <a:bodyPr lIns="0" tIns="0" rIns="0" bIns="0" rtlCol="0" anchor="t">
            <a:spAutoFit/>
          </a:bodyPr>
          <a:lstStyle/>
          <a:p>
            <a:pPr>
              <a:lnSpc>
                <a:spcPts val="4620"/>
              </a:lnSpc>
            </a:pPr>
            <a:r>
              <a:rPr lang="en-US" sz="3300">
                <a:solidFill>
                  <a:srgbClr val="000000"/>
                </a:solidFill>
                <a:latin typeface="Heebo Medium"/>
              </a:rPr>
              <a:t>Loan Data</a:t>
            </a:r>
          </a:p>
        </p:txBody>
      </p:sp>
      <p:sp>
        <p:nvSpPr>
          <p:cNvPr id="31" name="TextBox 31"/>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04</a:t>
            </a:r>
          </a:p>
        </p:txBody>
      </p:sp>
      <p:sp>
        <p:nvSpPr>
          <p:cNvPr id="32" name="TextBox 32"/>
          <p:cNvSpPr txBox="1"/>
          <p:nvPr/>
        </p:nvSpPr>
        <p:spPr>
          <a:xfrm>
            <a:off x="4009444" y="907727"/>
            <a:ext cx="3296343" cy="1057275"/>
          </a:xfrm>
          <a:prstGeom prst="rect">
            <a:avLst/>
          </a:prstGeom>
        </p:spPr>
        <p:txBody>
          <a:bodyPr lIns="0" tIns="0" rIns="0" bIns="0" rtlCol="0" anchor="t">
            <a:spAutoFit/>
          </a:bodyPr>
          <a:lstStyle/>
          <a:p>
            <a:pPr>
              <a:lnSpc>
                <a:spcPts val="4200"/>
              </a:lnSpc>
            </a:pPr>
            <a:r>
              <a:rPr lang="en-US" sz="3000">
                <a:solidFill>
                  <a:srgbClr val="000000"/>
                </a:solidFill>
                <a:latin typeface="Heebo Medium"/>
              </a:rPr>
              <a:t>75 </a:t>
            </a:r>
            <a:r>
              <a:rPr lang="en-US" sz="3000">
                <a:solidFill>
                  <a:srgbClr val="000000"/>
                </a:solidFill>
                <a:latin typeface="Heebo"/>
              </a:rPr>
              <a:t>Features</a:t>
            </a:r>
          </a:p>
          <a:p>
            <a:pPr>
              <a:lnSpc>
                <a:spcPts val="4200"/>
              </a:lnSpc>
            </a:pPr>
            <a:r>
              <a:rPr lang="en-US" sz="3000">
                <a:solidFill>
                  <a:srgbClr val="000000"/>
                </a:solidFill>
                <a:latin typeface="Heebo Medium"/>
              </a:rPr>
              <a:t>466,285 </a:t>
            </a:r>
            <a:r>
              <a:rPr lang="en-US" sz="3000">
                <a:solidFill>
                  <a:srgbClr val="000000"/>
                </a:solidFill>
                <a:latin typeface="Heebo"/>
              </a:rPr>
              <a:t>Rows</a:t>
            </a:r>
          </a:p>
        </p:txBody>
      </p:sp>
      <p:sp>
        <p:nvSpPr>
          <p:cNvPr id="33" name="TextBox 33"/>
          <p:cNvSpPr txBox="1"/>
          <p:nvPr/>
        </p:nvSpPr>
        <p:spPr>
          <a:xfrm>
            <a:off x="657634" y="4230909"/>
            <a:ext cx="1348532" cy="387350"/>
          </a:xfrm>
          <a:prstGeom prst="rect">
            <a:avLst/>
          </a:prstGeom>
        </p:spPr>
        <p:txBody>
          <a:bodyPr lIns="0" tIns="0" rIns="0" bIns="0" rtlCol="0" anchor="t">
            <a:spAutoFit/>
          </a:bodyPr>
          <a:lstStyle/>
          <a:p>
            <a:pPr algn="ctr">
              <a:lnSpc>
                <a:spcPts val="3100"/>
              </a:lnSpc>
              <a:spcBef>
                <a:spcPct val="0"/>
              </a:spcBef>
            </a:pPr>
            <a:r>
              <a:rPr lang="en-US" sz="2500">
                <a:solidFill>
                  <a:srgbClr val="000000"/>
                </a:solidFill>
                <a:latin typeface="Heebo Bold"/>
              </a:rPr>
              <a:t>Row Data</a:t>
            </a:r>
          </a:p>
        </p:txBody>
      </p:sp>
      <p:sp>
        <p:nvSpPr>
          <p:cNvPr id="34" name="AutoShape 34"/>
          <p:cNvSpPr/>
          <p:nvPr/>
        </p:nvSpPr>
        <p:spPr>
          <a:xfrm>
            <a:off x="5622588" y="4240434"/>
            <a:ext cx="0" cy="451533"/>
          </a:xfrm>
          <a:prstGeom prst="line">
            <a:avLst/>
          </a:prstGeom>
          <a:ln w="38100" cap="flat">
            <a:solidFill>
              <a:srgbClr val="000000"/>
            </a:solidFill>
            <a:prstDash val="solid"/>
            <a:headEnd type="none" w="sm" len="sm"/>
            <a:tailEnd type="arrow" w="med" len="sm"/>
          </a:ln>
        </p:spPr>
      </p:sp>
      <p:sp>
        <p:nvSpPr>
          <p:cNvPr id="35" name="AutoShape 35"/>
          <p:cNvSpPr/>
          <p:nvPr/>
        </p:nvSpPr>
        <p:spPr>
          <a:xfrm flipV="1">
            <a:off x="4567165" y="6158340"/>
            <a:ext cx="652400" cy="0"/>
          </a:xfrm>
          <a:prstGeom prst="line">
            <a:avLst/>
          </a:prstGeom>
          <a:ln w="38100" cap="flat">
            <a:solidFill>
              <a:srgbClr val="000000"/>
            </a:solidFill>
            <a:prstDash val="solid"/>
            <a:headEnd type="none" w="sm" len="sm"/>
            <a:tailEnd type="arrow" w="med" len="sm"/>
          </a:ln>
        </p:spPr>
      </p:sp>
      <p:grpSp>
        <p:nvGrpSpPr>
          <p:cNvPr id="36" name="Group 36"/>
          <p:cNvGrpSpPr/>
          <p:nvPr/>
        </p:nvGrpSpPr>
        <p:grpSpPr>
          <a:xfrm>
            <a:off x="2219267" y="7326820"/>
            <a:ext cx="13965153" cy="2735916"/>
            <a:chOff x="0" y="0"/>
            <a:chExt cx="3678065" cy="720570"/>
          </a:xfrm>
        </p:grpSpPr>
        <p:sp>
          <p:nvSpPr>
            <p:cNvPr id="37" name="Freeform 37"/>
            <p:cNvSpPr/>
            <p:nvPr/>
          </p:nvSpPr>
          <p:spPr>
            <a:xfrm>
              <a:off x="0" y="0"/>
              <a:ext cx="3678065" cy="720570"/>
            </a:xfrm>
            <a:custGeom>
              <a:avLst/>
              <a:gdLst/>
              <a:ahLst/>
              <a:cxnLst/>
              <a:rect l="l" t="t" r="r" b="b"/>
              <a:pathLst>
                <a:path w="3678065" h="720570">
                  <a:moveTo>
                    <a:pt x="0" y="0"/>
                  </a:moveTo>
                  <a:lnTo>
                    <a:pt x="3678065" y="0"/>
                  </a:lnTo>
                  <a:lnTo>
                    <a:pt x="3678065" y="720570"/>
                  </a:lnTo>
                  <a:lnTo>
                    <a:pt x="0" y="720570"/>
                  </a:lnTo>
                  <a:close/>
                </a:path>
              </a:pathLst>
            </a:custGeom>
            <a:solidFill>
              <a:srgbClr val="D8E2EB"/>
            </a:solidFill>
          </p:spPr>
        </p:sp>
        <p:sp>
          <p:nvSpPr>
            <p:cNvPr id="38" name="TextBox 38"/>
            <p:cNvSpPr txBox="1"/>
            <p:nvPr/>
          </p:nvSpPr>
          <p:spPr>
            <a:xfrm>
              <a:off x="0" y="-9525"/>
              <a:ext cx="3678065" cy="730095"/>
            </a:xfrm>
            <a:prstGeom prst="rect">
              <a:avLst/>
            </a:prstGeom>
          </p:spPr>
          <p:txBody>
            <a:bodyPr lIns="50800" tIns="50800" rIns="50800" bIns="50800" rtlCol="0" anchor="ctr"/>
            <a:lstStyle/>
            <a:p>
              <a:pPr algn="ctr">
                <a:lnSpc>
                  <a:spcPts val="3100"/>
                </a:lnSpc>
              </a:pPr>
              <a:endParaRPr/>
            </a:p>
          </p:txBody>
        </p:sp>
      </p:grpSp>
      <p:grpSp>
        <p:nvGrpSpPr>
          <p:cNvPr id="39" name="Group 39"/>
          <p:cNvGrpSpPr/>
          <p:nvPr/>
        </p:nvGrpSpPr>
        <p:grpSpPr>
          <a:xfrm>
            <a:off x="2872677" y="7166913"/>
            <a:ext cx="5499821" cy="959167"/>
            <a:chOff x="0" y="0"/>
            <a:chExt cx="1448513" cy="252620"/>
          </a:xfrm>
        </p:grpSpPr>
        <p:sp>
          <p:nvSpPr>
            <p:cNvPr id="40" name="Freeform 40"/>
            <p:cNvSpPr/>
            <p:nvPr/>
          </p:nvSpPr>
          <p:spPr>
            <a:xfrm>
              <a:off x="0" y="0"/>
              <a:ext cx="1448513" cy="252620"/>
            </a:xfrm>
            <a:custGeom>
              <a:avLst/>
              <a:gdLst/>
              <a:ahLst/>
              <a:cxnLst/>
              <a:rect l="l" t="t" r="r" b="b"/>
              <a:pathLst>
                <a:path w="1448513" h="252620">
                  <a:moveTo>
                    <a:pt x="0" y="0"/>
                  </a:moveTo>
                  <a:lnTo>
                    <a:pt x="1448513" y="0"/>
                  </a:lnTo>
                  <a:lnTo>
                    <a:pt x="1448513" y="252620"/>
                  </a:lnTo>
                  <a:lnTo>
                    <a:pt x="0" y="252620"/>
                  </a:lnTo>
                  <a:close/>
                </a:path>
              </a:pathLst>
            </a:custGeom>
            <a:solidFill>
              <a:srgbClr val="1E1E49"/>
            </a:solidFill>
          </p:spPr>
        </p:sp>
        <p:sp>
          <p:nvSpPr>
            <p:cNvPr id="41" name="TextBox 41"/>
            <p:cNvSpPr txBox="1"/>
            <p:nvPr/>
          </p:nvSpPr>
          <p:spPr>
            <a:xfrm>
              <a:off x="0" y="-19050"/>
              <a:ext cx="1448513" cy="271670"/>
            </a:xfrm>
            <a:prstGeom prst="rect">
              <a:avLst/>
            </a:prstGeom>
          </p:spPr>
          <p:txBody>
            <a:bodyPr lIns="50800" tIns="50800" rIns="50800" bIns="50800" rtlCol="0" anchor="ctr"/>
            <a:lstStyle/>
            <a:p>
              <a:pPr algn="ctr">
                <a:lnSpc>
                  <a:spcPts val="4339"/>
                </a:lnSpc>
              </a:pPr>
              <a:r>
                <a:rPr lang="en-US" sz="3499">
                  <a:solidFill>
                    <a:srgbClr val="FFFFFF"/>
                  </a:solidFill>
                  <a:latin typeface="Mukta Mahee Bold"/>
                </a:rPr>
                <a:t>Data Preprocessing</a:t>
              </a:r>
            </a:p>
          </p:txBody>
        </p:sp>
      </p:grpSp>
      <p:grpSp>
        <p:nvGrpSpPr>
          <p:cNvPr id="42" name="Group 42"/>
          <p:cNvGrpSpPr/>
          <p:nvPr/>
        </p:nvGrpSpPr>
        <p:grpSpPr>
          <a:xfrm>
            <a:off x="2923096" y="8488030"/>
            <a:ext cx="3940537" cy="1313974"/>
            <a:chOff x="0" y="0"/>
            <a:chExt cx="1037837" cy="346067"/>
          </a:xfrm>
        </p:grpSpPr>
        <p:sp>
          <p:nvSpPr>
            <p:cNvPr id="43" name="Freeform 43"/>
            <p:cNvSpPr/>
            <p:nvPr/>
          </p:nvSpPr>
          <p:spPr>
            <a:xfrm>
              <a:off x="0" y="0"/>
              <a:ext cx="1037837" cy="346067"/>
            </a:xfrm>
            <a:custGeom>
              <a:avLst/>
              <a:gdLst/>
              <a:ahLst/>
              <a:cxnLst/>
              <a:rect l="l" t="t" r="r" b="b"/>
              <a:pathLst>
                <a:path w="1037837" h="346067">
                  <a:moveTo>
                    <a:pt x="0" y="0"/>
                  </a:moveTo>
                  <a:lnTo>
                    <a:pt x="1037837" y="0"/>
                  </a:lnTo>
                  <a:lnTo>
                    <a:pt x="1037837" y="346067"/>
                  </a:lnTo>
                  <a:lnTo>
                    <a:pt x="0" y="346067"/>
                  </a:lnTo>
                  <a:close/>
                </a:path>
              </a:pathLst>
            </a:custGeom>
            <a:solidFill>
              <a:srgbClr val="87A3C4"/>
            </a:solidFill>
          </p:spPr>
        </p:sp>
        <p:sp>
          <p:nvSpPr>
            <p:cNvPr id="44" name="TextBox 44"/>
            <p:cNvSpPr txBox="1"/>
            <p:nvPr/>
          </p:nvSpPr>
          <p:spPr>
            <a:xfrm>
              <a:off x="0" y="0"/>
              <a:ext cx="1037837" cy="346067"/>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Encoding</a:t>
              </a:r>
            </a:p>
            <a:p>
              <a:pPr algn="ctr">
                <a:lnSpc>
                  <a:spcPts val="2480"/>
                </a:lnSpc>
              </a:pPr>
              <a:r>
                <a:rPr lang="en-US" sz="2000">
                  <a:solidFill>
                    <a:srgbClr val="1E1E49"/>
                  </a:solidFill>
                  <a:latin typeface="Mukta Mahee"/>
                </a:rPr>
                <a:t>using Manual Encoding, One-Hot-Encoding, dan Label Encoding</a:t>
              </a:r>
            </a:p>
          </p:txBody>
        </p:sp>
      </p:grpSp>
      <p:grpSp>
        <p:nvGrpSpPr>
          <p:cNvPr id="45" name="Group 45"/>
          <p:cNvGrpSpPr/>
          <p:nvPr/>
        </p:nvGrpSpPr>
        <p:grpSpPr>
          <a:xfrm>
            <a:off x="7350738" y="8488030"/>
            <a:ext cx="3940537" cy="1313974"/>
            <a:chOff x="0" y="0"/>
            <a:chExt cx="1037837" cy="346067"/>
          </a:xfrm>
        </p:grpSpPr>
        <p:sp>
          <p:nvSpPr>
            <p:cNvPr id="46" name="Freeform 46"/>
            <p:cNvSpPr/>
            <p:nvPr/>
          </p:nvSpPr>
          <p:spPr>
            <a:xfrm>
              <a:off x="0" y="0"/>
              <a:ext cx="1037837" cy="346067"/>
            </a:xfrm>
            <a:custGeom>
              <a:avLst/>
              <a:gdLst/>
              <a:ahLst/>
              <a:cxnLst/>
              <a:rect l="l" t="t" r="r" b="b"/>
              <a:pathLst>
                <a:path w="1037837" h="346067">
                  <a:moveTo>
                    <a:pt x="0" y="0"/>
                  </a:moveTo>
                  <a:lnTo>
                    <a:pt x="1037837" y="0"/>
                  </a:lnTo>
                  <a:lnTo>
                    <a:pt x="1037837" y="346067"/>
                  </a:lnTo>
                  <a:lnTo>
                    <a:pt x="0" y="346067"/>
                  </a:lnTo>
                  <a:close/>
                </a:path>
              </a:pathLst>
            </a:custGeom>
            <a:solidFill>
              <a:srgbClr val="87A3C4"/>
            </a:solidFill>
          </p:spPr>
        </p:sp>
        <p:sp>
          <p:nvSpPr>
            <p:cNvPr id="47" name="TextBox 47"/>
            <p:cNvSpPr txBox="1"/>
            <p:nvPr/>
          </p:nvSpPr>
          <p:spPr>
            <a:xfrm>
              <a:off x="0" y="0"/>
              <a:ext cx="1037837" cy="346067"/>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Feature Selection</a:t>
              </a:r>
            </a:p>
            <a:p>
              <a:pPr algn="ctr">
                <a:lnSpc>
                  <a:spcPts val="2480"/>
                </a:lnSpc>
              </a:pPr>
              <a:r>
                <a:rPr lang="en-US" sz="2000">
                  <a:solidFill>
                    <a:srgbClr val="1E1E49"/>
                  </a:solidFill>
                  <a:latin typeface="Mukta Mahee"/>
                </a:rPr>
                <a:t>using Pearson Correlation and visualize with Heatmap</a:t>
              </a:r>
            </a:p>
          </p:txBody>
        </p:sp>
      </p:grpSp>
      <p:grpSp>
        <p:nvGrpSpPr>
          <p:cNvPr id="48" name="Group 48"/>
          <p:cNvGrpSpPr/>
          <p:nvPr/>
        </p:nvGrpSpPr>
        <p:grpSpPr>
          <a:xfrm>
            <a:off x="11815148" y="7488382"/>
            <a:ext cx="3940537" cy="999649"/>
            <a:chOff x="0" y="0"/>
            <a:chExt cx="1037837" cy="263282"/>
          </a:xfrm>
        </p:grpSpPr>
        <p:sp>
          <p:nvSpPr>
            <p:cNvPr id="49" name="Freeform 49"/>
            <p:cNvSpPr/>
            <p:nvPr/>
          </p:nvSpPr>
          <p:spPr>
            <a:xfrm>
              <a:off x="0" y="0"/>
              <a:ext cx="1037837" cy="263282"/>
            </a:xfrm>
            <a:custGeom>
              <a:avLst/>
              <a:gdLst/>
              <a:ahLst/>
              <a:cxnLst/>
              <a:rect l="l" t="t" r="r" b="b"/>
              <a:pathLst>
                <a:path w="1037837" h="263282">
                  <a:moveTo>
                    <a:pt x="0" y="0"/>
                  </a:moveTo>
                  <a:lnTo>
                    <a:pt x="1037837" y="0"/>
                  </a:lnTo>
                  <a:lnTo>
                    <a:pt x="1037837" y="263282"/>
                  </a:lnTo>
                  <a:lnTo>
                    <a:pt x="0" y="263282"/>
                  </a:lnTo>
                  <a:close/>
                </a:path>
              </a:pathLst>
            </a:custGeom>
            <a:solidFill>
              <a:srgbClr val="87A3C4"/>
            </a:solidFill>
          </p:spPr>
        </p:sp>
        <p:sp>
          <p:nvSpPr>
            <p:cNvPr id="50" name="TextBox 50"/>
            <p:cNvSpPr txBox="1"/>
            <p:nvPr/>
          </p:nvSpPr>
          <p:spPr>
            <a:xfrm>
              <a:off x="0" y="0"/>
              <a:ext cx="1037837" cy="263282"/>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Handling Imbalanced Data</a:t>
              </a:r>
            </a:p>
            <a:p>
              <a:pPr algn="ctr">
                <a:lnSpc>
                  <a:spcPts val="2480"/>
                </a:lnSpc>
              </a:pPr>
              <a:r>
                <a:rPr lang="en-US" sz="2000">
                  <a:solidFill>
                    <a:srgbClr val="1E1E49"/>
                  </a:solidFill>
                  <a:latin typeface="Mukta Mahee"/>
                </a:rPr>
                <a:t>using Oversampling</a:t>
              </a:r>
            </a:p>
          </p:txBody>
        </p:sp>
      </p:grpSp>
      <p:grpSp>
        <p:nvGrpSpPr>
          <p:cNvPr id="51" name="Group 51"/>
          <p:cNvGrpSpPr/>
          <p:nvPr/>
        </p:nvGrpSpPr>
        <p:grpSpPr>
          <a:xfrm>
            <a:off x="11815148" y="8747315"/>
            <a:ext cx="3940537" cy="999649"/>
            <a:chOff x="0" y="0"/>
            <a:chExt cx="1037837" cy="263282"/>
          </a:xfrm>
        </p:grpSpPr>
        <p:sp>
          <p:nvSpPr>
            <p:cNvPr id="52" name="Freeform 52"/>
            <p:cNvSpPr/>
            <p:nvPr/>
          </p:nvSpPr>
          <p:spPr>
            <a:xfrm>
              <a:off x="0" y="0"/>
              <a:ext cx="1037837" cy="263282"/>
            </a:xfrm>
            <a:custGeom>
              <a:avLst/>
              <a:gdLst/>
              <a:ahLst/>
              <a:cxnLst/>
              <a:rect l="l" t="t" r="r" b="b"/>
              <a:pathLst>
                <a:path w="1037837" h="263282">
                  <a:moveTo>
                    <a:pt x="0" y="0"/>
                  </a:moveTo>
                  <a:lnTo>
                    <a:pt x="1037837" y="0"/>
                  </a:lnTo>
                  <a:lnTo>
                    <a:pt x="1037837" y="263282"/>
                  </a:lnTo>
                  <a:lnTo>
                    <a:pt x="0" y="263282"/>
                  </a:lnTo>
                  <a:close/>
                </a:path>
              </a:pathLst>
            </a:custGeom>
            <a:solidFill>
              <a:srgbClr val="87A3C4"/>
            </a:solidFill>
          </p:spPr>
        </p:sp>
        <p:sp>
          <p:nvSpPr>
            <p:cNvPr id="53" name="TextBox 53"/>
            <p:cNvSpPr txBox="1"/>
            <p:nvPr/>
          </p:nvSpPr>
          <p:spPr>
            <a:xfrm>
              <a:off x="0" y="0"/>
              <a:ext cx="1037837" cy="263282"/>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Splitting</a:t>
              </a:r>
            </a:p>
            <a:p>
              <a:pPr algn="ctr">
                <a:lnSpc>
                  <a:spcPts val="2480"/>
                </a:lnSpc>
              </a:pPr>
              <a:r>
                <a:rPr lang="en-US" sz="2000">
                  <a:solidFill>
                    <a:srgbClr val="1E1E49"/>
                  </a:solidFill>
                  <a:latin typeface="Mukta Mahee"/>
                </a:rPr>
                <a:t>using Ratio 80:20</a:t>
              </a:r>
            </a:p>
          </p:txBody>
        </p:sp>
      </p:grpSp>
      <p:sp>
        <p:nvSpPr>
          <p:cNvPr id="54" name="AutoShape 54"/>
          <p:cNvSpPr/>
          <p:nvPr/>
        </p:nvSpPr>
        <p:spPr>
          <a:xfrm flipH="1">
            <a:off x="8372499" y="6158340"/>
            <a:ext cx="0" cy="1488157"/>
          </a:xfrm>
          <a:prstGeom prst="line">
            <a:avLst/>
          </a:prstGeom>
          <a:ln w="38100" cap="flat">
            <a:solidFill>
              <a:srgbClr val="000000"/>
            </a:solidFill>
            <a:prstDash val="solid"/>
            <a:headEnd type="none" w="sm" len="sm"/>
            <a:tailEnd type="arrow" w="med" len="sm"/>
          </a:ln>
        </p:spPr>
      </p:sp>
      <p:sp>
        <p:nvSpPr>
          <p:cNvPr id="55" name="AutoShape 55"/>
          <p:cNvSpPr/>
          <p:nvPr/>
        </p:nvSpPr>
        <p:spPr>
          <a:xfrm>
            <a:off x="6863633" y="9145017"/>
            <a:ext cx="834020" cy="113283"/>
          </a:xfrm>
          <a:prstGeom prst="line">
            <a:avLst/>
          </a:prstGeom>
          <a:ln w="38100" cap="flat">
            <a:solidFill>
              <a:srgbClr val="000000"/>
            </a:solidFill>
            <a:prstDash val="solid"/>
            <a:headEnd type="none" w="sm" len="sm"/>
            <a:tailEnd type="arrow" w="med" len="sm"/>
          </a:ln>
        </p:spPr>
      </p:sp>
      <p:sp>
        <p:nvSpPr>
          <p:cNvPr id="56" name="AutoShape 56"/>
          <p:cNvSpPr/>
          <p:nvPr/>
        </p:nvSpPr>
        <p:spPr>
          <a:xfrm flipV="1">
            <a:off x="11291275" y="7988206"/>
            <a:ext cx="523873" cy="1156811"/>
          </a:xfrm>
          <a:prstGeom prst="line">
            <a:avLst/>
          </a:prstGeom>
          <a:ln w="38100" cap="flat">
            <a:solidFill>
              <a:srgbClr val="000000"/>
            </a:solidFill>
            <a:prstDash val="solid"/>
            <a:headEnd type="none" w="sm" len="sm"/>
            <a:tailEnd type="arrow" w="med" len="sm"/>
          </a:ln>
        </p:spPr>
      </p:sp>
      <p:sp>
        <p:nvSpPr>
          <p:cNvPr id="57" name="AutoShape 57"/>
          <p:cNvSpPr/>
          <p:nvPr/>
        </p:nvSpPr>
        <p:spPr>
          <a:xfrm flipH="1">
            <a:off x="13785416" y="8488030"/>
            <a:ext cx="0" cy="259284"/>
          </a:xfrm>
          <a:prstGeom prst="line">
            <a:avLst/>
          </a:prstGeom>
          <a:ln w="38100" cap="flat">
            <a:solidFill>
              <a:srgbClr val="000000"/>
            </a:solidFill>
            <a:prstDash val="solid"/>
            <a:headEnd type="none" w="sm" len="sm"/>
            <a:tailEnd type="arrow" w="med" len="sm"/>
          </a:ln>
        </p:spPr>
      </p:sp>
      <p:grpSp>
        <p:nvGrpSpPr>
          <p:cNvPr id="58" name="Group 58"/>
          <p:cNvGrpSpPr/>
          <p:nvPr/>
        </p:nvGrpSpPr>
        <p:grpSpPr>
          <a:xfrm>
            <a:off x="10059839" y="1674094"/>
            <a:ext cx="6401176" cy="5484446"/>
            <a:chOff x="0" y="0"/>
            <a:chExt cx="1685906" cy="1444463"/>
          </a:xfrm>
        </p:grpSpPr>
        <p:sp>
          <p:nvSpPr>
            <p:cNvPr id="59" name="Freeform 59"/>
            <p:cNvSpPr/>
            <p:nvPr/>
          </p:nvSpPr>
          <p:spPr>
            <a:xfrm>
              <a:off x="0" y="0"/>
              <a:ext cx="1685906" cy="1444463"/>
            </a:xfrm>
            <a:custGeom>
              <a:avLst/>
              <a:gdLst/>
              <a:ahLst/>
              <a:cxnLst/>
              <a:rect l="l" t="t" r="r" b="b"/>
              <a:pathLst>
                <a:path w="1685906" h="1444463">
                  <a:moveTo>
                    <a:pt x="0" y="0"/>
                  </a:moveTo>
                  <a:lnTo>
                    <a:pt x="1685906" y="0"/>
                  </a:lnTo>
                  <a:lnTo>
                    <a:pt x="1685906" y="1444463"/>
                  </a:lnTo>
                  <a:lnTo>
                    <a:pt x="0" y="1444463"/>
                  </a:lnTo>
                  <a:close/>
                </a:path>
              </a:pathLst>
            </a:custGeom>
            <a:solidFill>
              <a:srgbClr val="D8E2EB"/>
            </a:solidFill>
          </p:spPr>
        </p:sp>
        <p:sp>
          <p:nvSpPr>
            <p:cNvPr id="60" name="TextBox 60"/>
            <p:cNvSpPr txBox="1"/>
            <p:nvPr/>
          </p:nvSpPr>
          <p:spPr>
            <a:xfrm>
              <a:off x="0" y="-9525"/>
              <a:ext cx="1685906" cy="1453988"/>
            </a:xfrm>
            <a:prstGeom prst="rect">
              <a:avLst/>
            </a:prstGeom>
          </p:spPr>
          <p:txBody>
            <a:bodyPr lIns="50800" tIns="50800" rIns="50800" bIns="50800" rtlCol="0" anchor="ctr"/>
            <a:lstStyle/>
            <a:p>
              <a:pPr algn="ctr">
                <a:lnSpc>
                  <a:spcPts val="3100"/>
                </a:lnSpc>
              </a:pPr>
              <a:endParaRPr/>
            </a:p>
          </p:txBody>
        </p:sp>
      </p:grpSp>
      <p:grpSp>
        <p:nvGrpSpPr>
          <p:cNvPr id="61" name="Group 61"/>
          <p:cNvGrpSpPr/>
          <p:nvPr/>
        </p:nvGrpSpPr>
        <p:grpSpPr>
          <a:xfrm>
            <a:off x="10550550" y="1322328"/>
            <a:ext cx="5499821" cy="959167"/>
            <a:chOff x="0" y="0"/>
            <a:chExt cx="1448513" cy="252620"/>
          </a:xfrm>
        </p:grpSpPr>
        <p:sp>
          <p:nvSpPr>
            <p:cNvPr id="62" name="Freeform 62"/>
            <p:cNvSpPr/>
            <p:nvPr/>
          </p:nvSpPr>
          <p:spPr>
            <a:xfrm>
              <a:off x="0" y="0"/>
              <a:ext cx="1448513" cy="252620"/>
            </a:xfrm>
            <a:custGeom>
              <a:avLst/>
              <a:gdLst/>
              <a:ahLst/>
              <a:cxnLst/>
              <a:rect l="l" t="t" r="r" b="b"/>
              <a:pathLst>
                <a:path w="1448513" h="252620">
                  <a:moveTo>
                    <a:pt x="0" y="0"/>
                  </a:moveTo>
                  <a:lnTo>
                    <a:pt x="1448513" y="0"/>
                  </a:lnTo>
                  <a:lnTo>
                    <a:pt x="1448513" y="252620"/>
                  </a:lnTo>
                  <a:lnTo>
                    <a:pt x="0" y="252620"/>
                  </a:lnTo>
                  <a:close/>
                </a:path>
              </a:pathLst>
            </a:custGeom>
            <a:solidFill>
              <a:srgbClr val="1E1E49"/>
            </a:solidFill>
          </p:spPr>
        </p:sp>
        <p:sp>
          <p:nvSpPr>
            <p:cNvPr id="63" name="TextBox 63"/>
            <p:cNvSpPr txBox="1"/>
            <p:nvPr/>
          </p:nvSpPr>
          <p:spPr>
            <a:xfrm>
              <a:off x="0" y="-19050"/>
              <a:ext cx="1448513" cy="271670"/>
            </a:xfrm>
            <a:prstGeom prst="rect">
              <a:avLst/>
            </a:prstGeom>
          </p:spPr>
          <p:txBody>
            <a:bodyPr lIns="50800" tIns="50800" rIns="50800" bIns="50800" rtlCol="0" anchor="ctr"/>
            <a:lstStyle/>
            <a:p>
              <a:pPr algn="ctr">
                <a:lnSpc>
                  <a:spcPts val="4339"/>
                </a:lnSpc>
              </a:pPr>
              <a:r>
                <a:rPr lang="en-US" sz="3499">
                  <a:solidFill>
                    <a:srgbClr val="FFFFFF"/>
                  </a:solidFill>
                  <a:latin typeface="Mukta Mahee Bold"/>
                </a:rPr>
                <a:t>Modeling and Evaluation</a:t>
              </a:r>
            </a:p>
          </p:txBody>
        </p:sp>
      </p:grpSp>
      <p:grpSp>
        <p:nvGrpSpPr>
          <p:cNvPr id="64" name="Group 64"/>
          <p:cNvGrpSpPr/>
          <p:nvPr/>
        </p:nvGrpSpPr>
        <p:grpSpPr>
          <a:xfrm>
            <a:off x="11330192" y="2698026"/>
            <a:ext cx="3940537" cy="2256949"/>
            <a:chOff x="0" y="0"/>
            <a:chExt cx="1037837" cy="594423"/>
          </a:xfrm>
        </p:grpSpPr>
        <p:sp>
          <p:nvSpPr>
            <p:cNvPr id="65" name="Freeform 65"/>
            <p:cNvSpPr/>
            <p:nvPr/>
          </p:nvSpPr>
          <p:spPr>
            <a:xfrm>
              <a:off x="0" y="0"/>
              <a:ext cx="1037837" cy="594423"/>
            </a:xfrm>
            <a:custGeom>
              <a:avLst/>
              <a:gdLst/>
              <a:ahLst/>
              <a:cxnLst/>
              <a:rect l="l" t="t" r="r" b="b"/>
              <a:pathLst>
                <a:path w="1037837" h="594423">
                  <a:moveTo>
                    <a:pt x="0" y="0"/>
                  </a:moveTo>
                  <a:lnTo>
                    <a:pt x="1037837" y="0"/>
                  </a:lnTo>
                  <a:lnTo>
                    <a:pt x="1037837" y="594423"/>
                  </a:lnTo>
                  <a:lnTo>
                    <a:pt x="0" y="594423"/>
                  </a:lnTo>
                  <a:close/>
                </a:path>
              </a:pathLst>
            </a:custGeom>
            <a:solidFill>
              <a:srgbClr val="87A3C4"/>
            </a:solidFill>
          </p:spPr>
        </p:sp>
        <p:sp>
          <p:nvSpPr>
            <p:cNvPr id="66" name="TextBox 66"/>
            <p:cNvSpPr txBox="1"/>
            <p:nvPr/>
          </p:nvSpPr>
          <p:spPr>
            <a:xfrm>
              <a:off x="0" y="0"/>
              <a:ext cx="1037837" cy="594423"/>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Learning Algorithms:</a:t>
              </a:r>
            </a:p>
            <a:p>
              <a:pPr marL="431801" lvl="1" indent="-215900">
                <a:lnSpc>
                  <a:spcPts val="2480"/>
                </a:lnSpc>
                <a:buFont typeface="Arial"/>
                <a:buChar char="•"/>
              </a:pPr>
              <a:r>
                <a:rPr lang="en-US" sz="2000">
                  <a:solidFill>
                    <a:srgbClr val="1E1E49"/>
                  </a:solidFill>
                  <a:latin typeface="Mukta Mahee"/>
                </a:rPr>
                <a:t>Decision Tree Classifier</a:t>
              </a:r>
            </a:p>
            <a:p>
              <a:pPr marL="431801" lvl="1" indent="-215900">
                <a:lnSpc>
                  <a:spcPts val="2480"/>
                </a:lnSpc>
                <a:buFont typeface="Arial"/>
                <a:buChar char="•"/>
              </a:pPr>
              <a:r>
                <a:rPr lang="en-US" sz="2000">
                  <a:solidFill>
                    <a:srgbClr val="1E1E49"/>
                  </a:solidFill>
                  <a:latin typeface="Mukta Mahee"/>
                </a:rPr>
                <a:t>Random Forest Classifier</a:t>
              </a:r>
            </a:p>
            <a:p>
              <a:pPr marL="431801" lvl="1" indent="-215900">
                <a:lnSpc>
                  <a:spcPts val="2480"/>
                </a:lnSpc>
                <a:buFont typeface="Arial"/>
                <a:buChar char="•"/>
              </a:pPr>
              <a:r>
                <a:rPr lang="en-US" sz="2000">
                  <a:solidFill>
                    <a:srgbClr val="1E1E49"/>
                  </a:solidFill>
                  <a:latin typeface="Mukta Mahee"/>
                </a:rPr>
                <a:t>Logistic Regression</a:t>
              </a:r>
            </a:p>
            <a:p>
              <a:pPr marL="431801" lvl="1" indent="-215900">
                <a:lnSpc>
                  <a:spcPts val="2480"/>
                </a:lnSpc>
                <a:buFont typeface="Arial"/>
                <a:buChar char="•"/>
              </a:pPr>
              <a:r>
                <a:rPr lang="en-US" sz="2000">
                  <a:solidFill>
                    <a:srgbClr val="1E1E49"/>
                  </a:solidFill>
                  <a:latin typeface="Mukta Mahee"/>
                </a:rPr>
                <a:t>Gaussian Naive Bayes</a:t>
              </a:r>
            </a:p>
            <a:p>
              <a:pPr marL="431801" lvl="1" indent="-215900">
                <a:lnSpc>
                  <a:spcPts val="2480"/>
                </a:lnSpc>
                <a:buFont typeface="Arial"/>
                <a:buChar char="•"/>
              </a:pPr>
              <a:r>
                <a:rPr lang="en-US" sz="2000">
                  <a:solidFill>
                    <a:srgbClr val="1E1E49"/>
                  </a:solidFill>
                  <a:latin typeface="Mukta Mahee"/>
                </a:rPr>
                <a:t>XGBoost Classifier</a:t>
              </a:r>
            </a:p>
          </p:txBody>
        </p:sp>
      </p:grpSp>
      <p:grpSp>
        <p:nvGrpSpPr>
          <p:cNvPr id="67" name="Group 67"/>
          <p:cNvGrpSpPr/>
          <p:nvPr/>
        </p:nvGrpSpPr>
        <p:grpSpPr>
          <a:xfrm>
            <a:off x="11330192" y="5337361"/>
            <a:ext cx="3940537" cy="1313974"/>
            <a:chOff x="0" y="0"/>
            <a:chExt cx="1037837" cy="346067"/>
          </a:xfrm>
        </p:grpSpPr>
        <p:sp>
          <p:nvSpPr>
            <p:cNvPr id="68" name="Freeform 68"/>
            <p:cNvSpPr/>
            <p:nvPr/>
          </p:nvSpPr>
          <p:spPr>
            <a:xfrm>
              <a:off x="0" y="0"/>
              <a:ext cx="1037837" cy="346067"/>
            </a:xfrm>
            <a:custGeom>
              <a:avLst/>
              <a:gdLst/>
              <a:ahLst/>
              <a:cxnLst/>
              <a:rect l="l" t="t" r="r" b="b"/>
              <a:pathLst>
                <a:path w="1037837" h="346067">
                  <a:moveTo>
                    <a:pt x="0" y="0"/>
                  </a:moveTo>
                  <a:lnTo>
                    <a:pt x="1037837" y="0"/>
                  </a:lnTo>
                  <a:lnTo>
                    <a:pt x="1037837" y="346067"/>
                  </a:lnTo>
                  <a:lnTo>
                    <a:pt x="0" y="346067"/>
                  </a:lnTo>
                  <a:close/>
                </a:path>
              </a:pathLst>
            </a:custGeom>
            <a:solidFill>
              <a:srgbClr val="87A3C4"/>
            </a:solidFill>
          </p:spPr>
        </p:sp>
        <p:sp>
          <p:nvSpPr>
            <p:cNvPr id="69" name="TextBox 69"/>
            <p:cNvSpPr txBox="1"/>
            <p:nvPr/>
          </p:nvSpPr>
          <p:spPr>
            <a:xfrm>
              <a:off x="0" y="0"/>
              <a:ext cx="1037837" cy="346067"/>
            </a:xfrm>
            <a:prstGeom prst="rect">
              <a:avLst/>
            </a:prstGeom>
          </p:spPr>
          <p:txBody>
            <a:bodyPr lIns="50800" tIns="50800" rIns="50800" bIns="50800" rtlCol="0" anchor="ctr"/>
            <a:lstStyle/>
            <a:p>
              <a:pPr algn="ctr">
                <a:lnSpc>
                  <a:spcPts val="3099"/>
                </a:lnSpc>
              </a:pPr>
              <a:r>
                <a:rPr lang="en-US" sz="2499">
                  <a:solidFill>
                    <a:srgbClr val="1E1E49"/>
                  </a:solidFill>
                  <a:latin typeface="Mukta Mahee Bold"/>
                </a:rPr>
                <a:t>Evaluation Methods:</a:t>
              </a:r>
            </a:p>
            <a:p>
              <a:pPr marL="431801" lvl="1" indent="-215900">
                <a:lnSpc>
                  <a:spcPts val="2480"/>
                </a:lnSpc>
                <a:buFont typeface="Arial"/>
                <a:buChar char="•"/>
              </a:pPr>
              <a:r>
                <a:rPr lang="en-US" sz="2000">
                  <a:solidFill>
                    <a:srgbClr val="1E1E49"/>
                  </a:solidFill>
                  <a:latin typeface="Mukta Mahee"/>
                </a:rPr>
                <a:t>Confusion Matrix</a:t>
              </a:r>
            </a:p>
            <a:p>
              <a:pPr marL="431801" lvl="1" indent="-215900">
                <a:lnSpc>
                  <a:spcPts val="2480"/>
                </a:lnSpc>
                <a:buFont typeface="Arial"/>
                <a:buChar char="•"/>
              </a:pPr>
              <a:r>
                <a:rPr lang="en-US" sz="2000">
                  <a:solidFill>
                    <a:srgbClr val="1E1E49"/>
                  </a:solidFill>
                  <a:latin typeface="Mukta Mahee"/>
                </a:rPr>
                <a:t>Accuracy</a:t>
              </a:r>
            </a:p>
          </p:txBody>
        </p:sp>
      </p:grpSp>
      <p:sp>
        <p:nvSpPr>
          <p:cNvPr id="70" name="AutoShape 70"/>
          <p:cNvSpPr/>
          <p:nvPr/>
        </p:nvSpPr>
        <p:spPr>
          <a:xfrm flipV="1">
            <a:off x="15755685" y="1801912"/>
            <a:ext cx="294687" cy="7445228"/>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182A8"/>
        </a:solidFill>
        <a:effectLst/>
      </p:bgPr>
    </p:bg>
    <p:spTree>
      <p:nvGrpSpPr>
        <p:cNvPr id="1" name=""/>
        <p:cNvGrpSpPr/>
        <p:nvPr/>
      </p:nvGrpSpPr>
      <p:grpSpPr>
        <a:xfrm>
          <a:off x="0" y="0"/>
          <a:ext cx="0" cy="0"/>
          <a:chOff x="0" y="0"/>
          <a:chExt cx="0" cy="0"/>
        </a:xfrm>
      </p:grpSpPr>
      <p:grpSp>
        <p:nvGrpSpPr>
          <p:cNvPr id="2" name="Group 2"/>
          <p:cNvGrpSpPr/>
          <p:nvPr/>
        </p:nvGrpSpPr>
        <p:grpSpPr>
          <a:xfrm>
            <a:off x="1423620" y="-515155"/>
            <a:ext cx="15440761" cy="7512811"/>
            <a:chOff x="0" y="0"/>
            <a:chExt cx="4066702" cy="1978683"/>
          </a:xfrm>
        </p:grpSpPr>
        <p:sp>
          <p:nvSpPr>
            <p:cNvPr id="3" name="Freeform 3"/>
            <p:cNvSpPr/>
            <p:nvPr/>
          </p:nvSpPr>
          <p:spPr>
            <a:xfrm>
              <a:off x="0" y="0"/>
              <a:ext cx="4066703" cy="1978683"/>
            </a:xfrm>
            <a:custGeom>
              <a:avLst/>
              <a:gdLst/>
              <a:ahLst/>
              <a:cxnLst/>
              <a:rect l="l" t="t" r="r" b="b"/>
              <a:pathLst>
                <a:path w="4066703" h="1978683">
                  <a:moveTo>
                    <a:pt x="0" y="0"/>
                  </a:moveTo>
                  <a:lnTo>
                    <a:pt x="4066703" y="0"/>
                  </a:lnTo>
                  <a:lnTo>
                    <a:pt x="4066703" y="1978683"/>
                  </a:lnTo>
                  <a:lnTo>
                    <a:pt x="0" y="1978683"/>
                  </a:lnTo>
                  <a:close/>
                </a:path>
              </a:pathLst>
            </a:custGeom>
            <a:solidFill>
              <a:srgbClr val="EFEFEF"/>
            </a:solidFill>
          </p:spPr>
        </p:sp>
        <p:sp>
          <p:nvSpPr>
            <p:cNvPr id="4" name="TextBox 4"/>
            <p:cNvSpPr txBox="1"/>
            <p:nvPr/>
          </p:nvSpPr>
          <p:spPr>
            <a:xfrm>
              <a:off x="0" y="-9525"/>
              <a:ext cx="4066702" cy="1988208"/>
            </a:xfrm>
            <a:prstGeom prst="rect">
              <a:avLst/>
            </a:prstGeom>
          </p:spPr>
          <p:txBody>
            <a:bodyPr lIns="50800" tIns="50800" rIns="50800" bIns="50800" rtlCol="0" anchor="ctr"/>
            <a:lstStyle/>
            <a:p>
              <a:pPr algn="ctr">
                <a:lnSpc>
                  <a:spcPts val="3100"/>
                </a:lnSpc>
              </a:pPr>
              <a:endParaRPr/>
            </a:p>
          </p:txBody>
        </p:sp>
      </p:grpSp>
      <p:grpSp>
        <p:nvGrpSpPr>
          <p:cNvPr id="5" name="Group 5"/>
          <p:cNvGrpSpPr/>
          <p:nvPr/>
        </p:nvGrpSpPr>
        <p:grpSpPr>
          <a:xfrm>
            <a:off x="4521154" y="2889701"/>
            <a:ext cx="9245692" cy="520931"/>
            <a:chOff x="0" y="0"/>
            <a:chExt cx="2435079" cy="137200"/>
          </a:xfrm>
        </p:grpSpPr>
        <p:sp>
          <p:nvSpPr>
            <p:cNvPr id="6" name="Freeform 6"/>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7" name="TextBox 7"/>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8" name="Freeform 8"/>
          <p:cNvSpPr/>
          <p:nvPr/>
        </p:nvSpPr>
        <p:spPr>
          <a:xfrm flipH="1">
            <a:off x="14619841" y="503457"/>
            <a:ext cx="3964881" cy="3964881"/>
          </a:xfrm>
          <a:custGeom>
            <a:avLst/>
            <a:gdLst/>
            <a:ahLst/>
            <a:cxnLst/>
            <a:rect l="l" t="t" r="r" b="b"/>
            <a:pathLst>
              <a:path w="3964881" h="3964881">
                <a:moveTo>
                  <a:pt x="3964881" y="0"/>
                </a:moveTo>
                <a:lnTo>
                  <a:pt x="0" y="0"/>
                </a:lnTo>
                <a:lnTo>
                  <a:pt x="0" y="3964881"/>
                </a:lnTo>
                <a:lnTo>
                  <a:pt x="3964881" y="3964881"/>
                </a:lnTo>
                <a:lnTo>
                  <a:pt x="3964881"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2266174" y="8027264"/>
            <a:ext cx="4234221" cy="1397311"/>
          </a:xfrm>
          <a:custGeom>
            <a:avLst/>
            <a:gdLst/>
            <a:ahLst/>
            <a:cxnLst/>
            <a:rect l="l" t="t" r="r" b="b"/>
            <a:pathLst>
              <a:path w="4234221" h="1397311">
                <a:moveTo>
                  <a:pt x="0" y="0"/>
                </a:moveTo>
                <a:lnTo>
                  <a:pt x="4234221" y="0"/>
                </a:lnTo>
                <a:lnTo>
                  <a:pt x="4234221" y="1397311"/>
                </a:lnTo>
                <a:lnTo>
                  <a:pt x="0" y="13973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838672" y="6629954"/>
            <a:ext cx="1427502" cy="1397311"/>
          </a:xfrm>
          <a:custGeom>
            <a:avLst/>
            <a:gdLst/>
            <a:ahLst/>
            <a:cxnLst/>
            <a:rect l="l" t="t" r="r" b="b"/>
            <a:pathLst>
              <a:path w="1427502" h="1397311">
                <a:moveTo>
                  <a:pt x="0" y="0"/>
                </a:moveTo>
                <a:lnTo>
                  <a:pt x="1427502" y="0"/>
                </a:lnTo>
                <a:lnTo>
                  <a:pt x="1427502" y="1397310"/>
                </a:lnTo>
                <a:lnTo>
                  <a:pt x="0" y="1397310"/>
                </a:lnTo>
                <a:lnTo>
                  <a:pt x="0" y="0"/>
                </a:lnTo>
                <a:close/>
              </a:path>
            </a:pathLst>
          </a:custGeom>
          <a:blipFill>
            <a:blip r:embed="rId4">
              <a:extLst>
                <a:ext uri="{96DAC541-7B7A-43D3-8B79-37D633B846F1}">
                  <asvg:svgBlip xmlns:asvg="http://schemas.microsoft.com/office/drawing/2016/SVG/main" r:embed="rId5"/>
                </a:ext>
              </a:extLst>
            </a:blip>
            <a:stretch>
              <a:fillRect l="-196617"/>
            </a:stretch>
          </a:blipFill>
        </p:spPr>
      </p:sp>
      <p:grpSp>
        <p:nvGrpSpPr>
          <p:cNvPr id="11" name="Group 11"/>
          <p:cNvGrpSpPr/>
          <p:nvPr/>
        </p:nvGrpSpPr>
        <p:grpSpPr>
          <a:xfrm>
            <a:off x="583495" y="503457"/>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6182A8"/>
            </a:solidFill>
          </p:spPr>
        </p:sp>
        <p:sp>
          <p:nvSpPr>
            <p:cNvPr id="13" name="TextBox 13"/>
            <p:cNvSpPr txBox="1"/>
            <p:nvPr/>
          </p:nvSpPr>
          <p:spPr>
            <a:xfrm>
              <a:off x="0" y="-9525"/>
              <a:ext cx="812800" cy="822325"/>
            </a:xfrm>
            <a:prstGeom prst="rect">
              <a:avLst/>
            </a:prstGeom>
          </p:spPr>
          <p:txBody>
            <a:bodyPr lIns="50800" tIns="50800" rIns="50800" bIns="50800" rtlCol="0" anchor="ctr"/>
            <a:lstStyle/>
            <a:p>
              <a:pPr algn="ctr">
                <a:lnSpc>
                  <a:spcPts val="3100"/>
                </a:lnSpc>
              </a:pPr>
              <a:endParaRPr/>
            </a:p>
          </p:txBody>
        </p:sp>
      </p:grpSp>
      <p:grpSp>
        <p:nvGrpSpPr>
          <p:cNvPr id="14" name="Group 14"/>
          <p:cNvGrpSpPr/>
          <p:nvPr/>
        </p:nvGrpSpPr>
        <p:grpSpPr>
          <a:xfrm>
            <a:off x="1168329" y="1205636"/>
            <a:ext cx="2195690" cy="2035614"/>
            <a:chOff x="0" y="0"/>
            <a:chExt cx="578289" cy="536129"/>
          </a:xfrm>
        </p:grpSpPr>
        <p:sp>
          <p:nvSpPr>
            <p:cNvPr id="15" name="Freeform 15"/>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B7CADB"/>
            </a:solidFill>
          </p:spPr>
        </p:sp>
        <p:sp>
          <p:nvSpPr>
            <p:cNvPr id="16" name="TextBox 16"/>
            <p:cNvSpPr txBox="1"/>
            <p:nvPr/>
          </p:nvSpPr>
          <p:spPr>
            <a:xfrm>
              <a:off x="0" y="-28575"/>
              <a:ext cx="578289" cy="564704"/>
            </a:xfrm>
            <a:prstGeom prst="rect">
              <a:avLst/>
            </a:prstGeom>
          </p:spPr>
          <p:txBody>
            <a:bodyPr lIns="50800" tIns="50800" rIns="50800" bIns="50800" rtlCol="0" anchor="ctr"/>
            <a:lstStyle/>
            <a:p>
              <a:pPr algn="ctr">
                <a:lnSpc>
                  <a:spcPts val="8928"/>
                </a:lnSpc>
              </a:pPr>
              <a:r>
                <a:rPr lang="en-US" sz="7200">
                  <a:solidFill>
                    <a:srgbClr val="000000"/>
                  </a:solidFill>
                  <a:latin typeface="Heebo Bold"/>
                </a:rPr>
                <a:t>03</a:t>
              </a:r>
            </a:p>
          </p:txBody>
        </p:sp>
      </p:grpSp>
      <p:grpSp>
        <p:nvGrpSpPr>
          <p:cNvPr id="17" name="Group 17"/>
          <p:cNvGrpSpPr/>
          <p:nvPr/>
        </p:nvGrpSpPr>
        <p:grpSpPr>
          <a:xfrm>
            <a:off x="10998186" y="7930899"/>
            <a:ext cx="6261114" cy="1493676"/>
            <a:chOff x="0" y="0"/>
            <a:chExt cx="1649018" cy="393396"/>
          </a:xfrm>
        </p:grpSpPr>
        <p:sp>
          <p:nvSpPr>
            <p:cNvPr id="18" name="Freeform 18"/>
            <p:cNvSpPr/>
            <p:nvPr/>
          </p:nvSpPr>
          <p:spPr>
            <a:xfrm>
              <a:off x="0" y="0"/>
              <a:ext cx="1649018" cy="393396"/>
            </a:xfrm>
            <a:custGeom>
              <a:avLst/>
              <a:gdLst/>
              <a:ahLst/>
              <a:cxnLst/>
              <a:rect l="l" t="t" r="r" b="b"/>
              <a:pathLst>
                <a:path w="1649018" h="393396">
                  <a:moveTo>
                    <a:pt x="0" y="0"/>
                  </a:moveTo>
                  <a:lnTo>
                    <a:pt x="1649018" y="0"/>
                  </a:lnTo>
                  <a:lnTo>
                    <a:pt x="1649018" y="393396"/>
                  </a:lnTo>
                  <a:lnTo>
                    <a:pt x="0" y="393396"/>
                  </a:lnTo>
                  <a:close/>
                </a:path>
              </a:pathLst>
            </a:custGeom>
            <a:solidFill>
              <a:srgbClr val="6182A8"/>
            </a:solidFill>
          </p:spPr>
        </p:sp>
        <p:sp>
          <p:nvSpPr>
            <p:cNvPr id="19" name="TextBox 19"/>
            <p:cNvSpPr txBox="1"/>
            <p:nvPr/>
          </p:nvSpPr>
          <p:spPr>
            <a:xfrm>
              <a:off x="0" y="-9525"/>
              <a:ext cx="1649018" cy="402921"/>
            </a:xfrm>
            <a:prstGeom prst="rect">
              <a:avLst/>
            </a:prstGeom>
          </p:spPr>
          <p:txBody>
            <a:bodyPr lIns="50800" tIns="50800" rIns="50800" bIns="50800" rtlCol="0" anchor="ctr"/>
            <a:lstStyle/>
            <a:p>
              <a:pPr algn="ctr">
                <a:lnSpc>
                  <a:spcPts val="3100"/>
                </a:lnSpc>
              </a:pPr>
              <a:endParaRPr/>
            </a:p>
          </p:txBody>
        </p:sp>
      </p:grpSp>
      <p:grpSp>
        <p:nvGrpSpPr>
          <p:cNvPr id="20" name="Group 20"/>
          <p:cNvGrpSpPr/>
          <p:nvPr/>
        </p:nvGrpSpPr>
        <p:grpSpPr>
          <a:xfrm>
            <a:off x="11697667" y="8915671"/>
            <a:ext cx="6051824" cy="1017807"/>
            <a:chOff x="0" y="0"/>
            <a:chExt cx="1593896" cy="268064"/>
          </a:xfrm>
        </p:grpSpPr>
        <p:sp>
          <p:nvSpPr>
            <p:cNvPr id="21" name="Freeform 21"/>
            <p:cNvSpPr/>
            <p:nvPr/>
          </p:nvSpPr>
          <p:spPr>
            <a:xfrm>
              <a:off x="0" y="0"/>
              <a:ext cx="1593896" cy="268064"/>
            </a:xfrm>
            <a:custGeom>
              <a:avLst/>
              <a:gdLst/>
              <a:ahLst/>
              <a:cxnLst/>
              <a:rect l="l" t="t" r="r" b="b"/>
              <a:pathLst>
                <a:path w="1593896" h="268064">
                  <a:moveTo>
                    <a:pt x="0" y="0"/>
                  </a:moveTo>
                  <a:lnTo>
                    <a:pt x="1593896" y="0"/>
                  </a:lnTo>
                  <a:lnTo>
                    <a:pt x="1593896" y="268064"/>
                  </a:lnTo>
                  <a:lnTo>
                    <a:pt x="0" y="268064"/>
                  </a:lnTo>
                  <a:close/>
                </a:path>
              </a:pathLst>
            </a:custGeom>
            <a:solidFill>
              <a:srgbClr val="87A3C4"/>
            </a:solidFill>
          </p:spPr>
        </p:sp>
        <p:sp>
          <p:nvSpPr>
            <p:cNvPr id="22" name="TextBox 22"/>
            <p:cNvSpPr txBox="1"/>
            <p:nvPr/>
          </p:nvSpPr>
          <p:spPr>
            <a:xfrm>
              <a:off x="0" y="-9525"/>
              <a:ext cx="1593896" cy="277589"/>
            </a:xfrm>
            <a:prstGeom prst="rect">
              <a:avLst/>
            </a:prstGeom>
          </p:spPr>
          <p:txBody>
            <a:bodyPr lIns="50800" tIns="50800" rIns="50800" bIns="50800" rtlCol="0" anchor="ctr"/>
            <a:lstStyle/>
            <a:p>
              <a:pPr algn="ctr">
                <a:lnSpc>
                  <a:spcPts val="3100"/>
                </a:lnSpc>
              </a:pPr>
              <a:endParaRPr/>
            </a:p>
          </p:txBody>
        </p:sp>
      </p:grpSp>
      <p:grpSp>
        <p:nvGrpSpPr>
          <p:cNvPr id="23" name="Group 23"/>
          <p:cNvGrpSpPr/>
          <p:nvPr/>
        </p:nvGrpSpPr>
        <p:grpSpPr>
          <a:xfrm>
            <a:off x="12243489" y="5943307"/>
            <a:ext cx="328528" cy="304577"/>
            <a:chOff x="0" y="0"/>
            <a:chExt cx="578289" cy="536129"/>
          </a:xfrm>
        </p:grpSpPr>
        <p:sp>
          <p:nvSpPr>
            <p:cNvPr id="24" name="Freeform 24"/>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5" name="TextBox 25"/>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6" name="Group 26"/>
          <p:cNvGrpSpPr/>
          <p:nvPr/>
        </p:nvGrpSpPr>
        <p:grpSpPr>
          <a:xfrm>
            <a:off x="12840903" y="5943307"/>
            <a:ext cx="328528" cy="304577"/>
            <a:chOff x="0" y="0"/>
            <a:chExt cx="578289" cy="536129"/>
          </a:xfrm>
        </p:grpSpPr>
        <p:sp>
          <p:nvSpPr>
            <p:cNvPr id="27" name="Freeform 27"/>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28" name="TextBox 28"/>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29" name="Group 29"/>
          <p:cNvGrpSpPr/>
          <p:nvPr/>
        </p:nvGrpSpPr>
        <p:grpSpPr>
          <a:xfrm>
            <a:off x="13438318" y="5943307"/>
            <a:ext cx="328528" cy="304577"/>
            <a:chOff x="0" y="0"/>
            <a:chExt cx="578289" cy="536129"/>
          </a:xfrm>
        </p:grpSpPr>
        <p:sp>
          <p:nvSpPr>
            <p:cNvPr id="30" name="Freeform 30"/>
            <p:cNvSpPr/>
            <p:nvPr/>
          </p:nvSpPr>
          <p:spPr>
            <a:xfrm>
              <a:off x="0" y="0"/>
              <a:ext cx="578289" cy="536129"/>
            </a:xfrm>
            <a:custGeom>
              <a:avLst/>
              <a:gdLst/>
              <a:ahLst/>
              <a:cxnLst/>
              <a:rect l="l" t="t" r="r" b="b"/>
              <a:pathLst>
                <a:path w="578289" h="536129">
                  <a:moveTo>
                    <a:pt x="0" y="0"/>
                  </a:moveTo>
                  <a:lnTo>
                    <a:pt x="578289" y="0"/>
                  </a:lnTo>
                  <a:lnTo>
                    <a:pt x="578289" y="536129"/>
                  </a:lnTo>
                  <a:lnTo>
                    <a:pt x="0" y="536129"/>
                  </a:lnTo>
                  <a:close/>
                </a:path>
              </a:pathLst>
            </a:custGeom>
            <a:solidFill>
              <a:srgbClr val="6182A8"/>
            </a:solidFill>
          </p:spPr>
        </p:sp>
        <p:sp>
          <p:nvSpPr>
            <p:cNvPr id="31" name="TextBox 31"/>
            <p:cNvSpPr txBox="1"/>
            <p:nvPr/>
          </p:nvSpPr>
          <p:spPr>
            <a:xfrm>
              <a:off x="0" y="-9525"/>
              <a:ext cx="578289" cy="545654"/>
            </a:xfrm>
            <a:prstGeom prst="rect">
              <a:avLst/>
            </a:prstGeom>
          </p:spPr>
          <p:txBody>
            <a:bodyPr lIns="50800" tIns="50800" rIns="50800" bIns="50800" rtlCol="0" anchor="ctr"/>
            <a:lstStyle/>
            <a:p>
              <a:pPr algn="ctr">
                <a:lnSpc>
                  <a:spcPts val="3100"/>
                </a:lnSpc>
              </a:pPr>
              <a:endParaRPr/>
            </a:p>
          </p:txBody>
        </p:sp>
      </p:grpSp>
      <p:grpSp>
        <p:nvGrpSpPr>
          <p:cNvPr id="32" name="Group 32"/>
          <p:cNvGrpSpPr/>
          <p:nvPr/>
        </p:nvGrpSpPr>
        <p:grpSpPr>
          <a:xfrm>
            <a:off x="4521154" y="4792656"/>
            <a:ext cx="9245692" cy="520931"/>
            <a:chOff x="0" y="0"/>
            <a:chExt cx="2435079" cy="137200"/>
          </a:xfrm>
        </p:grpSpPr>
        <p:sp>
          <p:nvSpPr>
            <p:cNvPr id="33" name="Freeform 33"/>
            <p:cNvSpPr/>
            <p:nvPr/>
          </p:nvSpPr>
          <p:spPr>
            <a:xfrm>
              <a:off x="0" y="0"/>
              <a:ext cx="2435079" cy="137200"/>
            </a:xfrm>
            <a:custGeom>
              <a:avLst/>
              <a:gdLst/>
              <a:ahLst/>
              <a:cxnLst/>
              <a:rect l="l" t="t" r="r" b="b"/>
              <a:pathLst>
                <a:path w="2435079" h="137200">
                  <a:moveTo>
                    <a:pt x="0" y="0"/>
                  </a:moveTo>
                  <a:lnTo>
                    <a:pt x="2435079" y="0"/>
                  </a:lnTo>
                  <a:lnTo>
                    <a:pt x="2435079" y="137200"/>
                  </a:lnTo>
                  <a:lnTo>
                    <a:pt x="0" y="137200"/>
                  </a:lnTo>
                  <a:close/>
                </a:path>
              </a:pathLst>
            </a:custGeom>
            <a:solidFill>
              <a:srgbClr val="B7CADB"/>
            </a:solidFill>
          </p:spPr>
        </p:sp>
        <p:sp>
          <p:nvSpPr>
            <p:cNvPr id="34" name="TextBox 34"/>
            <p:cNvSpPr txBox="1"/>
            <p:nvPr/>
          </p:nvSpPr>
          <p:spPr>
            <a:xfrm>
              <a:off x="0" y="-9525"/>
              <a:ext cx="2435079" cy="146725"/>
            </a:xfrm>
            <a:prstGeom prst="rect">
              <a:avLst/>
            </a:prstGeom>
          </p:spPr>
          <p:txBody>
            <a:bodyPr lIns="50800" tIns="50800" rIns="50800" bIns="50800" rtlCol="0" anchor="ctr"/>
            <a:lstStyle/>
            <a:p>
              <a:pPr algn="ctr">
                <a:lnSpc>
                  <a:spcPts val="3100"/>
                </a:lnSpc>
              </a:pPr>
              <a:endParaRPr/>
            </a:p>
          </p:txBody>
        </p:sp>
      </p:grpSp>
      <p:sp>
        <p:nvSpPr>
          <p:cNvPr id="35" name="TextBox 35"/>
          <p:cNvSpPr txBox="1"/>
          <p:nvPr/>
        </p:nvSpPr>
        <p:spPr>
          <a:xfrm>
            <a:off x="3868184" y="1675027"/>
            <a:ext cx="10551632" cy="3638560"/>
          </a:xfrm>
          <a:prstGeom prst="rect">
            <a:avLst/>
          </a:prstGeom>
        </p:spPr>
        <p:txBody>
          <a:bodyPr lIns="0" tIns="0" rIns="0" bIns="0" rtlCol="0" anchor="t">
            <a:spAutoFit/>
          </a:bodyPr>
          <a:lstStyle/>
          <a:p>
            <a:pPr algn="ctr">
              <a:lnSpc>
                <a:spcPts val="14699"/>
              </a:lnSpc>
            </a:pPr>
            <a:r>
              <a:rPr lang="en-US" sz="10499">
                <a:solidFill>
                  <a:srgbClr val="000000"/>
                </a:solidFill>
                <a:latin typeface="Heebo Bold"/>
              </a:rPr>
              <a:t>Data</a:t>
            </a:r>
          </a:p>
          <a:p>
            <a:pPr algn="ctr">
              <a:lnSpc>
                <a:spcPts val="14699"/>
              </a:lnSpc>
            </a:pPr>
            <a:r>
              <a:rPr lang="en-US" sz="10499">
                <a:solidFill>
                  <a:srgbClr val="000000"/>
                </a:solidFill>
                <a:latin typeface="Heebo Bold"/>
              </a:rPr>
              <a:t>Insight</a:t>
            </a:r>
          </a:p>
        </p:txBody>
      </p:sp>
      <p:sp>
        <p:nvSpPr>
          <p:cNvPr id="36" name="Freeform 36"/>
          <p:cNvSpPr/>
          <p:nvPr/>
        </p:nvSpPr>
        <p:spPr>
          <a:xfrm>
            <a:off x="13169432" y="2355691"/>
            <a:ext cx="4580059" cy="6559980"/>
          </a:xfrm>
          <a:custGeom>
            <a:avLst/>
            <a:gdLst/>
            <a:ahLst/>
            <a:cxnLst/>
            <a:rect l="l" t="t" r="r" b="b"/>
            <a:pathLst>
              <a:path w="4580059" h="6559980">
                <a:moveTo>
                  <a:pt x="0" y="0"/>
                </a:moveTo>
                <a:lnTo>
                  <a:pt x="4580059" y="0"/>
                </a:lnTo>
                <a:lnTo>
                  <a:pt x="4580059" y="6559980"/>
                </a:lnTo>
                <a:lnTo>
                  <a:pt x="0" y="65599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a:off x="17050418" y="9049203"/>
            <a:ext cx="770523" cy="77052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82A8"/>
            </a:solidFill>
          </p:spPr>
        </p:sp>
        <p:sp>
          <p:nvSpPr>
            <p:cNvPr id="4" name="TextBox 4"/>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6658238" y="487008"/>
            <a:ext cx="3259524" cy="3259524"/>
          </a:xfrm>
          <a:custGeom>
            <a:avLst/>
            <a:gdLst/>
            <a:ahLst/>
            <a:cxnLst/>
            <a:rect l="l" t="t" r="r" b="b"/>
            <a:pathLst>
              <a:path w="3259524" h="3259524">
                <a:moveTo>
                  <a:pt x="0" y="0"/>
                </a:moveTo>
                <a:lnTo>
                  <a:pt x="3259524" y="0"/>
                </a:lnTo>
                <a:lnTo>
                  <a:pt x="3259524" y="3259524"/>
                </a:lnTo>
                <a:lnTo>
                  <a:pt x="0" y="3259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40414" y="2501916"/>
            <a:ext cx="5637135" cy="6155752"/>
          </a:xfrm>
          <a:custGeom>
            <a:avLst/>
            <a:gdLst/>
            <a:ahLst/>
            <a:cxnLst/>
            <a:rect l="l" t="t" r="r" b="b"/>
            <a:pathLst>
              <a:path w="5637135" h="6155752">
                <a:moveTo>
                  <a:pt x="0" y="0"/>
                </a:moveTo>
                <a:lnTo>
                  <a:pt x="5637135" y="0"/>
                </a:lnTo>
                <a:lnTo>
                  <a:pt x="5637135" y="6155751"/>
                </a:lnTo>
                <a:lnTo>
                  <a:pt x="0" y="6155751"/>
                </a:lnTo>
                <a:lnTo>
                  <a:pt x="0" y="0"/>
                </a:lnTo>
                <a:close/>
              </a:path>
            </a:pathLst>
          </a:custGeom>
          <a:blipFill>
            <a:blip r:embed="rId4"/>
            <a:stretch>
              <a:fillRect/>
            </a:stretch>
          </a:blipFill>
          <a:ln w="38100" cap="sq">
            <a:solidFill>
              <a:srgbClr val="000000"/>
            </a:solidFill>
            <a:prstDash val="solid"/>
            <a:miter/>
          </a:ln>
        </p:spPr>
      </p:sp>
      <p:grpSp>
        <p:nvGrpSpPr>
          <p:cNvPr id="7" name="Group 7"/>
          <p:cNvGrpSpPr/>
          <p:nvPr/>
        </p:nvGrpSpPr>
        <p:grpSpPr>
          <a:xfrm>
            <a:off x="8227591" y="2752104"/>
            <a:ext cx="7900734" cy="1988856"/>
            <a:chOff x="0" y="0"/>
            <a:chExt cx="2080852" cy="523814"/>
          </a:xfrm>
        </p:grpSpPr>
        <p:sp>
          <p:nvSpPr>
            <p:cNvPr id="8" name="Freeform 8"/>
            <p:cNvSpPr/>
            <p:nvPr/>
          </p:nvSpPr>
          <p:spPr>
            <a:xfrm>
              <a:off x="0" y="0"/>
              <a:ext cx="2080852" cy="523814"/>
            </a:xfrm>
            <a:custGeom>
              <a:avLst/>
              <a:gdLst/>
              <a:ahLst/>
              <a:cxnLst/>
              <a:rect l="l" t="t" r="r" b="b"/>
              <a:pathLst>
                <a:path w="2080852" h="523814">
                  <a:moveTo>
                    <a:pt x="49975" y="0"/>
                  </a:moveTo>
                  <a:lnTo>
                    <a:pt x="2030877" y="0"/>
                  </a:lnTo>
                  <a:cubicBezTo>
                    <a:pt x="2058477" y="0"/>
                    <a:pt x="2080852" y="22374"/>
                    <a:pt x="2080852" y="49975"/>
                  </a:cubicBezTo>
                  <a:lnTo>
                    <a:pt x="2080852" y="473839"/>
                  </a:lnTo>
                  <a:cubicBezTo>
                    <a:pt x="2080852" y="501440"/>
                    <a:pt x="2058477" y="523814"/>
                    <a:pt x="2030877" y="523814"/>
                  </a:cubicBezTo>
                  <a:lnTo>
                    <a:pt x="49975" y="523814"/>
                  </a:lnTo>
                  <a:cubicBezTo>
                    <a:pt x="22374" y="523814"/>
                    <a:pt x="0" y="501440"/>
                    <a:pt x="0" y="473839"/>
                  </a:cubicBezTo>
                  <a:lnTo>
                    <a:pt x="0" y="49975"/>
                  </a:lnTo>
                  <a:cubicBezTo>
                    <a:pt x="0" y="22374"/>
                    <a:pt x="22374" y="0"/>
                    <a:pt x="49975" y="0"/>
                  </a:cubicBezTo>
                  <a:close/>
                </a:path>
              </a:pathLst>
            </a:custGeom>
            <a:solidFill>
              <a:srgbClr val="010101"/>
            </a:solidFill>
          </p:spPr>
        </p:sp>
        <p:sp>
          <p:nvSpPr>
            <p:cNvPr id="9" name="TextBox 9"/>
            <p:cNvSpPr txBox="1"/>
            <p:nvPr/>
          </p:nvSpPr>
          <p:spPr>
            <a:xfrm>
              <a:off x="0" y="-9525"/>
              <a:ext cx="2080852" cy="533339"/>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From loan_status, we can cluster the unique values into 2 risk statuses:</a:t>
              </a:r>
            </a:p>
            <a:p>
              <a:pPr marL="539754" lvl="1" indent="-269877">
                <a:lnSpc>
                  <a:spcPts val="3100"/>
                </a:lnSpc>
                <a:buFont typeface="Arial"/>
                <a:buChar char="•"/>
              </a:pPr>
              <a:r>
                <a:rPr lang="en-US" sz="2500">
                  <a:solidFill>
                    <a:srgbClr val="5383FF"/>
                  </a:solidFill>
                  <a:latin typeface="Heebo Bold"/>
                </a:rPr>
                <a:t>Good Risk </a:t>
              </a:r>
              <a:r>
                <a:rPr lang="en-US" sz="2500">
                  <a:solidFill>
                    <a:srgbClr val="FAFAFA"/>
                  </a:solidFill>
                  <a:latin typeface="Heebo Bold"/>
                </a:rPr>
                <a:t>:</a:t>
              </a:r>
              <a:r>
                <a:rPr lang="en-US" sz="2500">
                  <a:solidFill>
                    <a:srgbClr val="FAFAFA"/>
                  </a:solidFill>
                  <a:latin typeface="Heebo"/>
                </a:rPr>
                <a:t> Fully Paid, Current, and In Grace Period.</a:t>
              </a:r>
            </a:p>
            <a:p>
              <a:pPr marL="539754" lvl="1" indent="-269877">
                <a:lnSpc>
                  <a:spcPts val="3100"/>
                </a:lnSpc>
                <a:buFont typeface="Arial"/>
                <a:buChar char="•"/>
              </a:pPr>
              <a:r>
                <a:rPr lang="en-US" sz="2500">
                  <a:solidFill>
                    <a:srgbClr val="EC5D67"/>
                  </a:solidFill>
                  <a:latin typeface="Heebo Bold"/>
                </a:rPr>
                <a:t>Bad Risk    </a:t>
              </a:r>
              <a:r>
                <a:rPr lang="en-US" sz="2500">
                  <a:solidFill>
                    <a:srgbClr val="FAFAFA"/>
                  </a:solidFill>
                  <a:latin typeface="Heebo Bold"/>
                </a:rPr>
                <a:t>:</a:t>
              </a:r>
              <a:r>
                <a:rPr lang="en-US" sz="2500">
                  <a:solidFill>
                    <a:srgbClr val="FAFAFA"/>
                  </a:solidFill>
                  <a:latin typeface="Heebo"/>
                </a:rPr>
                <a:t> Late, Default, and Charged Off, </a:t>
              </a:r>
            </a:p>
          </p:txBody>
        </p:sp>
      </p:grpSp>
      <p:sp>
        <p:nvSpPr>
          <p:cNvPr id="10" name="TextBox 10"/>
          <p:cNvSpPr txBox="1"/>
          <p:nvPr/>
        </p:nvSpPr>
        <p:spPr>
          <a:xfrm>
            <a:off x="17033176" y="9199514"/>
            <a:ext cx="805006" cy="422274"/>
          </a:xfrm>
          <a:prstGeom prst="rect">
            <a:avLst/>
          </a:prstGeom>
        </p:spPr>
        <p:txBody>
          <a:bodyPr lIns="0" tIns="0" rIns="0" bIns="0" rtlCol="0" anchor="t">
            <a:spAutoFit/>
          </a:bodyPr>
          <a:lstStyle/>
          <a:p>
            <a:pPr algn="ctr">
              <a:lnSpc>
                <a:spcPts val="3500"/>
              </a:lnSpc>
            </a:pPr>
            <a:r>
              <a:rPr lang="en-US" sz="2500">
                <a:solidFill>
                  <a:srgbClr val="FFFFFF"/>
                </a:solidFill>
                <a:latin typeface="Heebo Bold"/>
              </a:rPr>
              <a:t>05</a:t>
            </a:r>
          </a:p>
        </p:txBody>
      </p:sp>
      <p:grpSp>
        <p:nvGrpSpPr>
          <p:cNvPr id="11" name="Group 11"/>
          <p:cNvGrpSpPr/>
          <p:nvPr/>
        </p:nvGrpSpPr>
        <p:grpSpPr>
          <a:xfrm>
            <a:off x="8227591" y="5579792"/>
            <a:ext cx="7900734" cy="1988856"/>
            <a:chOff x="0" y="0"/>
            <a:chExt cx="2080852" cy="523814"/>
          </a:xfrm>
        </p:grpSpPr>
        <p:sp>
          <p:nvSpPr>
            <p:cNvPr id="12" name="Freeform 12"/>
            <p:cNvSpPr/>
            <p:nvPr/>
          </p:nvSpPr>
          <p:spPr>
            <a:xfrm>
              <a:off x="0" y="0"/>
              <a:ext cx="2080852" cy="523814"/>
            </a:xfrm>
            <a:custGeom>
              <a:avLst/>
              <a:gdLst/>
              <a:ahLst/>
              <a:cxnLst/>
              <a:rect l="l" t="t" r="r" b="b"/>
              <a:pathLst>
                <a:path w="2080852" h="523814">
                  <a:moveTo>
                    <a:pt x="49975" y="0"/>
                  </a:moveTo>
                  <a:lnTo>
                    <a:pt x="2030877" y="0"/>
                  </a:lnTo>
                  <a:cubicBezTo>
                    <a:pt x="2058477" y="0"/>
                    <a:pt x="2080852" y="22374"/>
                    <a:pt x="2080852" y="49975"/>
                  </a:cubicBezTo>
                  <a:lnTo>
                    <a:pt x="2080852" y="473839"/>
                  </a:lnTo>
                  <a:cubicBezTo>
                    <a:pt x="2080852" y="501440"/>
                    <a:pt x="2058477" y="523814"/>
                    <a:pt x="2030877" y="523814"/>
                  </a:cubicBezTo>
                  <a:lnTo>
                    <a:pt x="49975" y="523814"/>
                  </a:lnTo>
                  <a:cubicBezTo>
                    <a:pt x="22374" y="523814"/>
                    <a:pt x="0" y="501440"/>
                    <a:pt x="0" y="473839"/>
                  </a:cubicBezTo>
                  <a:lnTo>
                    <a:pt x="0" y="49975"/>
                  </a:lnTo>
                  <a:cubicBezTo>
                    <a:pt x="0" y="22374"/>
                    <a:pt x="22374" y="0"/>
                    <a:pt x="49975" y="0"/>
                  </a:cubicBezTo>
                  <a:close/>
                </a:path>
              </a:pathLst>
            </a:custGeom>
            <a:solidFill>
              <a:srgbClr val="010101"/>
            </a:solidFill>
          </p:spPr>
        </p:sp>
        <p:sp>
          <p:nvSpPr>
            <p:cNvPr id="13" name="TextBox 13"/>
            <p:cNvSpPr txBox="1"/>
            <p:nvPr/>
          </p:nvSpPr>
          <p:spPr>
            <a:xfrm>
              <a:off x="0" y="-9525"/>
              <a:ext cx="2080852" cy="533339"/>
            </a:xfrm>
            <a:prstGeom prst="rect">
              <a:avLst/>
            </a:prstGeom>
          </p:spPr>
          <p:txBody>
            <a:bodyPr lIns="50800" tIns="50800" rIns="50800" bIns="50800" rtlCol="0" anchor="ctr"/>
            <a:lstStyle/>
            <a:p>
              <a:pPr algn="ctr">
                <a:lnSpc>
                  <a:spcPts val="3100"/>
                </a:lnSpc>
              </a:pPr>
              <a:r>
                <a:rPr lang="en-US" sz="2500">
                  <a:solidFill>
                    <a:srgbClr val="FAFAFA"/>
                  </a:solidFill>
                  <a:latin typeface="Heebo Bold"/>
                </a:rPr>
                <a:t>The dataset has significant data imbalance:</a:t>
              </a:r>
            </a:p>
            <a:p>
              <a:pPr algn="ctr">
                <a:lnSpc>
                  <a:spcPts val="3100"/>
                </a:lnSpc>
              </a:pPr>
              <a:endParaRPr lang="en-US" sz="2500">
                <a:solidFill>
                  <a:srgbClr val="FAFAFA"/>
                </a:solidFill>
                <a:latin typeface="Heebo Bold"/>
              </a:endParaRPr>
            </a:p>
            <a:p>
              <a:pPr marL="539754" lvl="1" indent="-269877">
                <a:lnSpc>
                  <a:spcPts val="3100"/>
                </a:lnSpc>
                <a:buFont typeface="Arial"/>
                <a:buChar char="•"/>
              </a:pPr>
              <a:r>
                <a:rPr lang="en-US" sz="2500">
                  <a:solidFill>
                    <a:srgbClr val="5383FF"/>
                  </a:solidFill>
                  <a:latin typeface="Heebo Bold"/>
                </a:rPr>
                <a:t>Good Risk</a:t>
              </a:r>
              <a:r>
                <a:rPr lang="en-US" sz="2500">
                  <a:solidFill>
                    <a:srgbClr val="FAFAFA"/>
                  </a:solidFill>
                  <a:latin typeface="Heebo"/>
                </a:rPr>
                <a:t> : 414,099 (88.81%)</a:t>
              </a:r>
            </a:p>
            <a:p>
              <a:pPr marL="539754" lvl="1" indent="-269877">
                <a:lnSpc>
                  <a:spcPts val="3100"/>
                </a:lnSpc>
                <a:buFont typeface="Arial"/>
                <a:buChar char="•"/>
              </a:pPr>
              <a:r>
                <a:rPr lang="en-US" sz="2500">
                  <a:solidFill>
                    <a:srgbClr val="EC5D67"/>
                  </a:solidFill>
                  <a:latin typeface="Heebo Bold"/>
                </a:rPr>
                <a:t>Bad Risk</a:t>
              </a:r>
              <a:r>
                <a:rPr lang="en-US" sz="2500">
                  <a:solidFill>
                    <a:srgbClr val="FAFAFA"/>
                  </a:solidFill>
                  <a:latin typeface="Heebo"/>
                </a:rPr>
                <a:t>    : 52,186   (11.19%)</a:t>
              </a:r>
            </a:p>
          </p:txBody>
        </p:sp>
      </p:grpSp>
      <p:grpSp>
        <p:nvGrpSpPr>
          <p:cNvPr id="14" name="Group 14"/>
          <p:cNvGrpSpPr/>
          <p:nvPr/>
        </p:nvGrpSpPr>
        <p:grpSpPr>
          <a:xfrm>
            <a:off x="7603746" y="862402"/>
            <a:ext cx="3080508" cy="332595"/>
            <a:chOff x="0" y="0"/>
            <a:chExt cx="811327" cy="87597"/>
          </a:xfrm>
        </p:grpSpPr>
        <p:sp>
          <p:nvSpPr>
            <p:cNvPr id="15" name="Freeform 15"/>
            <p:cNvSpPr/>
            <p:nvPr/>
          </p:nvSpPr>
          <p:spPr>
            <a:xfrm>
              <a:off x="0" y="0"/>
              <a:ext cx="811327" cy="87597"/>
            </a:xfrm>
            <a:custGeom>
              <a:avLst/>
              <a:gdLst/>
              <a:ahLst/>
              <a:cxnLst/>
              <a:rect l="l" t="t" r="r" b="b"/>
              <a:pathLst>
                <a:path w="811327" h="87597">
                  <a:moveTo>
                    <a:pt x="0" y="0"/>
                  </a:moveTo>
                  <a:lnTo>
                    <a:pt x="811327" y="0"/>
                  </a:lnTo>
                  <a:lnTo>
                    <a:pt x="811327" y="87597"/>
                  </a:lnTo>
                  <a:lnTo>
                    <a:pt x="0" y="87597"/>
                  </a:lnTo>
                  <a:close/>
                </a:path>
              </a:pathLst>
            </a:custGeom>
            <a:solidFill>
              <a:srgbClr val="B7CADB"/>
            </a:solidFill>
          </p:spPr>
        </p:sp>
        <p:sp>
          <p:nvSpPr>
            <p:cNvPr id="16" name="TextBox 16"/>
            <p:cNvSpPr txBox="1"/>
            <p:nvPr/>
          </p:nvSpPr>
          <p:spPr>
            <a:xfrm>
              <a:off x="0" y="-9525"/>
              <a:ext cx="811327" cy="97122"/>
            </a:xfrm>
            <a:prstGeom prst="rect">
              <a:avLst/>
            </a:prstGeom>
          </p:spPr>
          <p:txBody>
            <a:bodyPr lIns="50800" tIns="50800" rIns="50800" bIns="50800" rtlCol="0" anchor="ctr"/>
            <a:lstStyle/>
            <a:p>
              <a:pPr algn="ctr">
                <a:lnSpc>
                  <a:spcPts val="3100"/>
                </a:lnSpc>
              </a:pPr>
              <a:endParaRPr/>
            </a:p>
          </p:txBody>
        </p:sp>
      </p:grpSp>
      <p:grpSp>
        <p:nvGrpSpPr>
          <p:cNvPr id="17" name="Group 17"/>
          <p:cNvGrpSpPr/>
          <p:nvPr/>
        </p:nvGrpSpPr>
        <p:grpSpPr>
          <a:xfrm>
            <a:off x="7148507" y="1667636"/>
            <a:ext cx="3990986" cy="397988"/>
            <a:chOff x="0" y="0"/>
            <a:chExt cx="1051124" cy="104820"/>
          </a:xfrm>
        </p:grpSpPr>
        <p:sp>
          <p:nvSpPr>
            <p:cNvPr id="18" name="Freeform 18"/>
            <p:cNvSpPr/>
            <p:nvPr/>
          </p:nvSpPr>
          <p:spPr>
            <a:xfrm>
              <a:off x="0" y="0"/>
              <a:ext cx="1051124" cy="104820"/>
            </a:xfrm>
            <a:custGeom>
              <a:avLst/>
              <a:gdLst/>
              <a:ahLst/>
              <a:cxnLst/>
              <a:rect l="l" t="t" r="r" b="b"/>
              <a:pathLst>
                <a:path w="1051124" h="104820">
                  <a:moveTo>
                    <a:pt x="0" y="0"/>
                  </a:moveTo>
                  <a:lnTo>
                    <a:pt x="1051124" y="0"/>
                  </a:lnTo>
                  <a:lnTo>
                    <a:pt x="1051124" y="104820"/>
                  </a:lnTo>
                  <a:lnTo>
                    <a:pt x="0" y="104820"/>
                  </a:lnTo>
                  <a:close/>
                </a:path>
              </a:pathLst>
            </a:custGeom>
            <a:solidFill>
              <a:srgbClr val="B7CADB"/>
            </a:solidFill>
          </p:spPr>
        </p:sp>
        <p:sp>
          <p:nvSpPr>
            <p:cNvPr id="19" name="TextBox 19"/>
            <p:cNvSpPr txBox="1"/>
            <p:nvPr/>
          </p:nvSpPr>
          <p:spPr>
            <a:xfrm>
              <a:off x="0" y="-9525"/>
              <a:ext cx="1051124" cy="114345"/>
            </a:xfrm>
            <a:prstGeom prst="rect">
              <a:avLst/>
            </a:prstGeom>
          </p:spPr>
          <p:txBody>
            <a:bodyPr lIns="50800" tIns="50800" rIns="50800" bIns="50800" rtlCol="0" anchor="ctr"/>
            <a:lstStyle/>
            <a:p>
              <a:pPr algn="ctr">
                <a:lnSpc>
                  <a:spcPts val="3100"/>
                </a:lnSpc>
              </a:pPr>
              <a:endParaRPr/>
            </a:p>
          </p:txBody>
        </p:sp>
      </p:grpSp>
      <p:sp>
        <p:nvSpPr>
          <p:cNvPr id="20" name="TextBox 20"/>
          <p:cNvSpPr txBox="1"/>
          <p:nvPr/>
        </p:nvSpPr>
        <p:spPr>
          <a:xfrm>
            <a:off x="7364412" y="227299"/>
            <a:ext cx="3559176" cy="1838325"/>
          </a:xfrm>
          <a:prstGeom prst="rect">
            <a:avLst/>
          </a:prstGeom>
        </p:spPr>
        <p:txBody>
          <a:bodyPr lIns="0" tIns="0" rIns="0" bIns="0" rtlCol="0" anchor="t">
            <a:spAutoFit/>
          </a:bodyPr>
          <a:lstStyle/>
          <a:p>
            <a:pPr algn="ctr">
              <a:lnSpc>
                <a:spcPts val="7200"/>
              </a:lnSpc>
            </a:pPr>
            <a:r>
              <a:rPr lang="en-US" sz="6000">
                <a:solidFill>
                  <a:srgbClr val="000000"/>
                </a:solidFill>
                <a:latin typeface="Heebo Bold"/>
              </a:rPr>
              <a:t>Target</a:t>
            </a:r>
          </a:p>
          <a:p>
            <a:pPr algn="ctr">
              <a:lnSpc>
                <a:spcPts val="7200"/>
              </a:lnSpc>
            </a:pPr>
            <a:r>
              <a:rPr lang="en-US" sz="6000">
                <a:solidFill>
                  <a:srgbClr val="000000"/>
                </a:solidFill>
                <a:latin typeface="Heebo Bold"/>
              </a:rPr>
              <a:t>Variable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763</Words>
  <Application>Microsoft Office PowerPoint</Application>
  <PresentationFormat>Custom</PresentationFormat>
  <Paragraphs>167</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Calibri</vt:lpstr>
      <vt:lpstr>Heebo Medium</vt:lpstr>
      <vt:lpstr>Heebo</vt:lpstr>
      <vt:lpstr>Times New Roman Bold</vt:lpstr>
      <vt:lpstr>Arial</vt:lpstr>
      <vt:lpstr>Heebo Bold</vt:lpstr>
      <vt:lpstr>Mukta Mahee Bold</vt:lpstr>
      <vt:lpstr>Open Sans Bold</vt:lpstr>
      <vt:lpstr>Mukta Mahee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Risk Prediction - Nova Zidane Ibrahim</dc:title>
  <cp:lastModifiedBy>Nova Zidane Ibrahim</cp:lastModifiedBy>
  <cp:revision>2</cp:revision>
  <dcterms:created xsi:type="dcterms:W3CDTF">2006-08-16T00:00:00Z</dcterms:created>
  <dcterms:modified xsi:type="dcterms:W3CDTF">2023-10-27T18:11:16Z</dcterms:modified>
  <dc:identifier>DAFyOl8bmxs</dc:identifier>
</cp:coreProperties>
</file>